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7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90" r:id="rId1"/>
  </p:sldMasterIdLst>
  <p:notesMasterIdLst>
    <p:notesMasterId r:id="rId32"/>
  </p:notesMasterIdLst>
  <p:sldIdLst>
    <p:sldId id="261" r:id="rId2"/>
    <p:sldId id="2916" r:id="rId3"/>
    <p:sldId id="2949" r:id="rId4"/>
    <p:sldId id="2864" r:id="rId5"/>
    <p:sldId id="2858" r:id="rId6"/>
    <p:sldId id="2950" r:id="rId7"/>
    <p:sldId id="2884" r:id="rId8"/>
    <p:sldId id="2882" r:id="rId9"/>
    <p:sldId id="2888" r:id="rId10"/>
    <p:sldId id="2962" r:id="rId11"/>
    <p:sldId id="2969" r:id="rId12"/>
    <p:sldId id="2890" r:id="rId13"/>
    <p:sldId id="2971" r:id="rId14"/>
    <p:sldId id="2972" r:id="rId15"/>
    <p:sldId id="2967" r:id="rId16"/>
    <p:sldId id="2961" r:id="rId17"/>
    <p:sldId id="2973" r:id="rId18"/>
    <p:sldId id="542" r:id="rId19"/>
    <p:sldId id="539" r:id="rId20"/>
    <p:sldId id="541" r:id="rId21"/>
    <p:sldId id="2963" r:id="rId22"/>
    <p:sldId id="2974" r:id="rId23"/>
    <p:sldId id="2976" r:id="rId24"/>
    <p:sldId id="2915" r:id="rId25"/>
    <p:sldId id="2856" r:id="rId26"/>
    <p:sldId id="2953" r:id="rId27"/>
    <p:sldId id="2975" r:id="rId28"/>
    <p:sldId id="2889" r:id="rId29"/>
    <p:sldId id="2956" r:id="rId30"/>
    <p:sldId id="288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1895246-CD41-BE5E-A52C-7A929CE46C2A}" name="Troy Munro" initials="TM" userId="+Uc+UOMOv0ohM5rBsYtybS16FaTn2O9kR3wa20LI4hU=" providerId="None"/>
  <p188:author id="{46F9E180-2D04-CDC8-074C-20BFD7068C6C}" name="Jacob Numbers" initials="JN" userId="05a058f0ac61c729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  <a:srgbClr val="7E0000"/>
    <a:srgbClr val="4F81BD"/>
    <a:srgbClr val="70AD47"/>
    <a:srgbClr val="FFAE9B"/>
    <a:srgbClr val="CC0505"/>
    <a:srgbClr val="4673C3"/>
    <a:srgbClr val="3F6AB7"/>
    <a:srgbClr val="7FA0FD"/>
    <a:srgbClr val="FA8C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37" autoAdjust="0"/>
    <p:restoredTop sz="75797" autoAdjust="0"/>
  </p:normalViewPr>
  <p:slideViewPr>
    <p:cSldViewPr snapToGrid="0" snapToObjects="1">
      <p:cViewPr varScale="1">
        <p:scale>
          <a:sx n="84" d="100"/>
          <a:sy n="84" d="100"/>
        </p:scale>
        <p:origin x="1740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cobcn2\Downloads\LiCl_NaCl_Comp_35_65_temp_750_Test_2_voltage_4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cobcn2\Downloads\LiCl_NaCl_Comp_35_65_temp_750_Test_2_voltage_4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Avg. Estimated Uncertainty of Properties in MSTDB</a:t>
            </a:r>
          </a:p>
        </c:rich>
      </c:tx>
      <c:layout>
        <c:manualLayout>
          <c:xMode val="edge"/>
          <c:yMode val="edge"/>
          <c:x val="0.17707504453338652"/>
          <c:y val="0.1450254564606741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8591852752427708E-2"/>
          <c:y val="0.27397108613725063"/>
          <c:w val="0.91516823383965062"/>
          <c:h val="0.577124906976963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Avg. Uncertainty (%)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Density</c:v>
                </c:pt>
                <c:pt idx="1">
                  <c:v>Viscosity</c:v>
                </c:pt>
                <c:pt idx="2">
                  <c:v>Thermal Conductivity</c:v>
                </c:pt>
                <c:pt idx="3">
                  <c:v>Heat Capacity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3.8</c:v>
                </c:pt>
                <c:pt idx="1">
                  <c:v>12.2</c:v>
                </c:pt>
                <c:pt idx="2">
                  <c:v>18.3</c:v>
                </c:pt>
                <c:pt idx="3">
                  <c:v>9.1999999999999993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94-40BE-BC44-969B0ED6DE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8"/>
        <c:overlap val="-27"/>
        <c:axId val="2015960800"/>
        <c:axId val="2108204224"/>
      </c:barChart>
      <c:catAx>
        <c:axId val="2015960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8204224"/>
        <c:crosses val="autoZero"/>
        <c:auto val="1"/>
        <c:lblAlgn val="ctr"/>
        <c:lblOffset val="100"/>
        <c:noMultiLvlLbl val="0"/>
      </c:catAx>
      <c:valAx>
        <c:axId val="21082042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5960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C00000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D2A-497A-ACD9-1846352E414C}"/>
              </c:ext>
            </c:extLst>
          </c:dPt>
          <c:dPt>
            <c:idx val="1"/>
            <c:bubble3D val="0"/>
            <c:spPr>
              <a:solidFill>
                <a:srgbClr val="FBA897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D2A-497A-ACD9-1846352E414C}"/>
              </c:ext>
            </c:extLst>
          </c:dPt>
          <c:dPt>
            <c:idx val="2"/>
            <c:bubble3D val="0"/>
            <c:spPr>
              <a:solidFill>
                <a:schemeClr val="accent1">
                  <a:tint val="86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D2A-497A-ACD9-1846352E414C}"/>
              </c:ext>
            </c:extLst>
          </c:dPt>
          <c:dPt>
            <c:idx val="3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D2A-497A-ACD9-1846352E414C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D2A-497A-ACD9-1846352E41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FBA897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8D3-4D29-9C8F-FF18FB5F91D7}"/>
              </c:ext>
            </c:extLst>
          </c:dPt>
          <c:dPt>
            <c:idx val="1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8D3-4D29-9C8F-FF18FB5F91D7}"/>
              </c:ext>
            </c:extLst>
          </c:dPt>
          <c:cat>
            <c:strRef>
              <c:f>Sheet1!$A$2:$A$3</c:f>
              <c:strCache>
                <c:ptCount val="2"/>
                <c:pt idx="0">
                  <c:v>Thermal Conductivity Measurements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26</c:v>
                </c:pt>
                <c:pt idx="1">
                  <c:v>799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8D3-4D29-9C8F-FF18FB5F91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2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LiCl_NaCl_Comp_35_65_temp_750_T!$A$1:$A$1010</c:f>
              <c:numCache>
                <c:formatCode>General</c:formatCode>
                <c:ptCount val="1010"/>
                <c:pt idx="0">
                  <c:v>0</c:v>
                </c:pt>
                <c:pt idx="1">
                  <c:v>0.02</c:v>
                </c:pt>
                <c:pt idx="2">
                  <c:v>0.04</c:v>
                </c:pt>
                <c:pt idx="3">
                  <c:v>0.06</c:v>
                </c:pt>
                <c:pt idx="4">
                  <c:v>0.08</c:v>
                </c:pt>
                <c:pt idx="5">
                  <c:v>0.1</c:v>
                </c:pt>
                <c:pt idx="6">
                  <c:v>0.12</c:v>
                </c:pt>
                <c:pt idx="7">
                  <c:v>0.14000000000000001</c:v>
                </c:pt>
                <c:pt idx="8">
                  <c:v>0.16</c:v>
                </c:pt>
                <c:pt idx="9">
                  <c:v>0.18</c:v>
                </c:pt>
                <c:pt idx="10">
                  <c:v>0.2</c:v>
                </c:pt>
                <c:pt idx="11">
                  <c:v>0.22</c:v>
                </c:pt>
                <c:pt idx="12">
                  <c:v>0.24</c:v>
                </c:pt>
                <c:pt idx="13">
                  <c:v>0.26</c:v>
                </c:pt>
                <c:pt idx="14">
                  <c:v>0.28000000000000003</c:v>
                </c:pt>
                <c:pt idx="15">
                  <c:v>0.3</c:v>
                </c:pt>
                <c:pt idx="16">
                  <c:v>0.32</c:v>
                </c:pt>
                <c:pt idx="17">
                  <c:v>0.34</c:v>
                </c:pt>
                <c:pt idx="18">
                  <c:v>0.36</c:v>
                </c:pt>
                <c:pt idx="19">
                  <c:v>0.38</c:v>
                </c:pt>
                <c:pt idx="20">
                  <c:v>0.4</c:v>
                </c:pt>
                <c:pt idx="21">
                  <c:v>0.42</c:v>
                </c:pt>
                <c:pt idx="22">
                  <c:v>0.44</c:v>
                </c:pt>
                <c:pt idx="23">
                  <c:v>0.46</c:v>
                </c:pt>
                <c:pt idx="24">
                  <c:v>0.48</c:v>
                </c:pt>
                <c:pt idx="25">
                  <c:v>0.5</c:v>
                </c:pt>
                <c:pt idx="26">
                  <c:v>0.52</c:v>
                </c:pt>
                <c:pt idx="27">
                  <c:v>0.54</c:v>
                </c:pt>
                <c:pt idx="28">
                  <c:v>0.56000000000000005</c:v>
                </c:pt>
                <c:pt idx="29">
                  <c:v>0.57999999999999996</c:v>
                </c:pt>
                <c:pt idx="30">
                  <c:v>0.6</c:v>
                </c:pt>
                <c:pt idx="31">
                  <c:v>0.62</c:v>
                </c:pt>
                <c:pt idx="32">
                  <c:v>0.64</c:v>
                </c:pt>
                <c:pt idx="33">
                  <c:v>0.66</c:v>
                </c:pt>
                <c:pt idx="34">
                  <c:v>0.68</c:v>
                </c:pt>
                <c:pt idx="35">
                  <c:v>0.7</c:v>
                </c:pt>
                <c:pt idx="36">
                  <c:v>0.72</c:v>
                </c:pt>
                <c:pt idx="37">
                  <c:v>0.74</c:v>
                </c:pt>
                <c:pt idx="38">
                  <c:v>0.76</c:v>
                </c:pt>
                <c:pt idx="39">
                  <c:v>0.78</c:v>
                </c:pt>
                <c:pt idx="40">
                  <c:v>0.8</c:v>
                </c:pt>
                <c:pt idx="41">
                  <c:v>0.82</c:v>
                </c:pt>
                <c:pt idx="42">
                  <c:v>0.84</c:v>
                </c:pt>
                <c:pt idx="43">
                  <c:v>0.86</c:v>
                </c:pt>
                <c:pt idx="44">
                  <c:v>0.88</c:v>
                </c:pt>
                <c:pt idx="45">
                  <c:v>0.9</c:v>
                </c:pt>
                <c:pt idx="46">
                  <c:v>0.92</c:v>
                </c:pt>
                <c:pt idx="47">
                  <c:v>0.94</c:v>
                </c:pt>
                <c:pt idx="48">
                  <c:v>0.96</c:v>
                </c:pt>
                <c:pt idx="49">
                  <c:v>0.98</c:v>
                </c:pt>
                <c:pt idx="50">
                  <c:v>1</c:v>
                </c:pt>
                <c:pt idx="51">
                  <c:v>1.02</c:v>
                </c:pt>
                <c:pt idx="52">
                  <c:v>1.04</c:v>
                </c:pt>
                <c:pt idx="53">
                  <c:v>1.06</c:v>
                </c:pt>
                <c:pt idx="54">
                  <c:v>1.08</c:v>
                </c:pt>
                <c:pt idx="55">
                  <c:v>1.1000000000000001</c:v>
                </c:pt>
                <c:pt idx="56">
                  <c:v>1.1200000000000001</c:v>
                </c:pt>
                <c:pt idx="57">
                  <c:v>1.1399999999999999</c:v>
                </c:pt>
                <c:pt idx="58">
                  <c:v>1.1599999999999999</c:v>
                </c:pt>
                <c:pt idx="59">
                  <c:v>1.18</c:v>
                </c:pt>
                <c:pt idx="60">
                  <c:v>1.2</c:v>
                </c:pt>
                <c:pt idx="61">
                  <c:v>1.22</c:v>
                </c:pt>
                <c:pt idx="62">
                  <c:v>1.24</c:v>
                </c:pt>
                <c:pt idx="63">
                  <c:v>1.26</c:v>
                </c:pt>
                <c:pt idx="64">
                  <c:v>1.28</c:v>
                </c:pt>
                <c:pt idx="65">
                  <c:v>1.3</c:v>
                </c:pt>
                <c:pt idx="66">
                  <c:v>1.32</c:v>
                </c:pt>
                <c:pt idx="67">
                  <c:v>1.34</c:v>
                </c:pt>
                <c:pt idx="68">
                  <c:v>1.36</c:v>
                </c:pt>
                <c:pt idx="69">
                  <c:v>1.38</c:v>
                </c:pt>
                <c:pt idx="70">
                  <c:v>1.4</c:v>
                </c:pt>
                <c:pt idx="71">
                  <c:v>1.42</c:v>
                </c:pt>
                <c:pt idx="72">
                  <c:v>1.44</c:v>
                </c:pt>
                <c:pt idx="73">
                  <c:v>1.46</c:v>
                </c:pt>
                <c:pt idx="74">
                  <c:v>1.48</c:v>
                </c:pt>
                <c:pt idx="75">
                  <c:v>1.5</c:v>
                </c:pt>
                <c:pt idx="76">
                  <c:v>1.52</c:v>
                </c:pt>
                <c:pt idx="77">
                  <c:v>1.54</c:v>
                </c:pt>
                <c:pt idx="78">
                  <c:v>1.56</c:v>
                </c:pt>
                <c:pt idx="79">
                  <c:v>1.58</c:v>
                </c:pt>
                <c:pt idx="80">
                  <c:v>1.6</c:v>
                </c:pt>
                <c:pt idx="81">
                  <c:v>1.62</c:v>
                </c:pt>
                <c:pt idx="82">
                  <c:v>1.64</c:v>
                </c:pt>
                <c:pt idx="83">
                  <c:v>1.66</c:v>
                </c:pt>
                <c:pt idx="84">
                  <c:v>1.68</c:v>
                </c:pt>
                <c:pt idx="85">
                  <c:v>1.7</c:v>
                </c:pt>
                <c:pt idx="86">
                  <c:v>1.72</c:v>
                </c:pt>
                <c:pt idx="87">
                  <c:v>1.74</c:v>
                </c:pt>
                <c:pt idx="88">
                  <c:v>1.76</c:v>
                </c:pt>
                <c:pt idx="89">
                  <c:v>1.78</c:v>
                </c:pt>
                <c:pt idx="90">
                  <c:v>1.8</c:v>
                </c:pt>
                <c:pt idx="91">
                  <c:v>1.82</c:v>
                </c:pt>
                <c:pt idx="92">
                  <c:v>1.84</c:v>
                </c:pt>
                <c:pt idx="93">
                  <c:v>1.86</c:v>
                </c:pt>
                <c:pt idx="94">
                  <c:v>1.88</c:v>
                </c:pt>
                <c:pt idx="95">
                  <c:v>1.9</c:v>
                </c:pt>
                <c:pt idx="96">
                  <c:v>1.92</c:v>
                </c:pt>
                <c:pt idx="97">
                  <c:v>1.94</c:v>
                </c:pt>
                <c:pt idx="98">
                  <c:v>1.96</c:v>
                </c:pt>
                <c:pt idx="99">
                  <c:v>1.98</c:v>
                </c:pt>
                <c:pt idx="100">
                  <c:v>2</c:v>
                </c:pt>
                <c:pt idx="101">
                  <c:v>2.02</c:v>
                </c:pt>
                <c:pt idx="102">
                  <c:v>2.04</c:v>
                </c:pt>
                <c:pt idx="103">
                  <c:v>2.06</c:v>
                </c:pt>
                <c:pt idx="104">
                  <c:v>2.08</c:v>
                </c:pt>
                <c:pt idx="105">
                  <c:v>2.1</c:v>
                </c:pt>
                <c:pt idx="106">
                  <c:v>2.12</c:v>
                </c:pt>
                <c:pt idx="107">
                  <c:v>2.14</c:v>
                </c:pt>
                <c:pt idx="108">
                  <c:v>2.16</c:v>
                </c:pt>
                <c:pt idx="109">
                  <c:v>2.1800000000000002</c:v>
                </c:pt>
                <c:pt idx="110">
                  <c:v>2.2000000000000002</c:v>
                </c:pt>
                <c:pt idx="111">
                  <c:v>2.2200000000000002</c:v>
                </c:pt>
                <c:pt idx="112">
                  <c:v>2.2400000000000002</c:v>
                </c:pt>
                <c:pt idx="113">
                  <c:v>2.2599999999999998</c:v>
                </c:pt>
                <c:pt idx="114">
                  <c:v>2.2799999999999998</c:v>
                </c:pt>
                <c:pt idx="115">
                  <c:v>2.2999999999999998</c:v>
                </c:pt>
                <c:pt idx="116">
                  <c:v>2.3199999999999998</c:v>
                </c:pt>
                <c:pt idx="117">
                  <c:v>2.34</c:v>
                </c:pt>
                <c:pt idx="118">
                  <c:v>2.36</c:v>
                </c:pt>
                <c:pt idx="119">
                  <c:v>2.38</c:v>
                </c:pt>
                <c:pt idx="120">
                  <c:v>2.4</c:v>
                </c:pt>
                <c:pt idx="121">
                  <c:v>2.42</c:v>
                </c:pt>
                <c:pt idx="122">
                  <c:v>2.44</c:v>
                </c:pt>
                <c:pt idx="123">
                  <c:v>2.46</c:v>
                </c:pt>
                <c:pt idx="124">
                  <c:v>2.48</c:v>
                </c:pt>
                <c:pt idx="125">
                  <c:v>2.5</c:v>
                </c:pt>
                <c:pt idx="126">
                  <c:v>2.52</c:v>
                </c:pt>
                <c:pt idx="127">
                  <c:v>2.54</c:v>
                </c:pt>
                <c:pt idx="128">
                  <c:v>2.56</c:v>
                </c:pt>
                <c:pt idx="129">
                  <c:v>2.58</c:v>
                </c:pt>
                <c:pt idx="130">
                  <c:v>2.6</c:v>
                </c:pt>
                <c:pt idx="131">
                  <c:v>2.62</c:v>
                </c:pt>
                <c:pt idx="132">
                  <c:v>2.64</c:v>
                </c:pt>
                <c:pt idx="133">
                  <c:v>2.66</c:v>
                </c:pt>
                <c:pt idx="134">
                  <c:v>2.68</c:v>
                </c:pt>
                <c:pt idx="135">
                  <c:v>2.7</c:v>
                </c:pt>
                <c:pt idx="136">
                  <c:v>2.72</c:v>
                </c:pt>
                <c:pt idx="137">
                  <c:v>2.74</c:v>
                </c:pt>
                <c:pt idx="138">
                  <c:v>2.76</c:v>
                </c:pt>
                <c:pt idx="139">
                  <c:v>2.78</c:v>
                </c:pt>
                <c:pt idx="140">
                  <c:v>2.8</c:v>
                </c:pt>
                <c:pt idx="141">
                  <c:v>2.82</c:v>
                </c:pt>
                <c:pt idx="142">
                  <c:v>2.84</c:v>
                </c:pt>
                <c:pt idx="143">
                  <c:v>2.86</c:v>
                </c:pt>
                <c:pt idx="144">
                  <c:v>2.88</c:v>
                </c:pt>
                <c:pt idx="145">
                  <c:v>2.9</c:v>
                </c:pt>
                <c:pt idx="146">
                  <c:v>2.92</c:v>
                </c:pt>
                <c:pt idx="147">
                  <c:v>2.94</c:v>
                </c:pt>
                <c:pt idx="148">
                  <c:v>2.96</c:v>
                </c:pt>
                <c:pt idx="149">
                  <c:v>2.98</c:v>
                </c:pt>
                <c:pt idx="150">
                  <c:v>3</c:v>
                </c:pt>
                <c:pt idx="151">
                  <c:v>3.02</c:v>
                </c:pt>
                <c:pt idx="152">
                  <c:v>3.04</c:v>
                </c:pt>
                <c:pt idx="153">
                  <c:v>3.06</c:v>
                </c:pt>
                <c:pt idx="154">
                  <c:v>3.08</c:v>
                </c:pt>
                <c:pt idx="155">
                  <c:v>3.1</c:v>
                </c:pt>
                <c:pt idx="156">
                  <c:v>3.12</c:v>
                </c:pt>
                <c:pt idx="157">
                  <c:v>3.14</c:v>
                </c:pt>
                <c:pt idx="158">
                  <c:v>3.16</c:v>
                </c:pt>
                <c:pt idx="159">
                  <c:v>3.18</c:v>
                </c:pt>
                <c:pt idx="160">
                  <c:v>3.2</c:v>
                </c:pt>
                <c:pt idx="161">
                  <c:v>3.22</c:v>
                </c:pt>
                <c:pt idx="162">
                  <c:v>3.24</c:v>
                </c:pt>
                <c:pt idx="163">
                  <c:v>3.26</c:v>
                </c:pt>
                <c:pt idx="164">
                  <c:v>3.28</c:v>
                </c:pt>
                <c:pt idx="165">
                  <c:v>3.3</c:v>
                </c:pt>
                <c:pt idx="166">
                  <c:v>3.32</c:v>
                </c:pt>
                <c:pt idx="167">
                  <c:v>3.34</c:v>
                </c:pt>
                <c:pt idx="168">
                  <c:v>3.36</c:v>
                </c:pt>
                <c:pt idx="169">
                  <c:v>3.38</c:v>
                </c:pt>
                <c:pt idx="170">
                  <c:v>3.4</c:v>
                </c:pt>
                <c:pt idx="171">
                  <c:v>3.42</c:v>
                </c:pt>
                <c:pt idx="172">
                  <c:v>3.44</c:v>
                </c:pt>
                <c:pt idx="173">
                  <c:v>3.46</c:v>
                </c:pt>
                <c:pt idx="174">
                  <c:v>3.48</c:v>
                </c:pt>
                <c:pt idx="175">
                  <c:v>3.5</c:v>
                </c:pt>
                <c:pt idx="176">
                  <c:v>3.52</c:v>
                </c:pt>
                <c:pt idx="177">
                  <c:v>3.54</c:v>
                </c:pt>
                <c:pt idx="178">
                  <c:v>3.56</c:v>
                </c:pt>
                <c:pt idx="179">
                  <c:v>3.58</c:v>
                </c:pt>
                <c:pt idx="180">
                  <c:v>3.6</c:v>
                </c:pt>
                <c:pt idx="181">
                  <c:v>3.62</c:v>
                </c:pt>
                <c:pt idx="182">
                  <c:v>3.64</c:v>
                </c:pt>
                <c:pt idx="183">
                  <c:v>3.66</c:v>
                </c:pt>
                <c:pt idx="184">
                  <c:v>3.68</c:v>
                </c:pt>
                <c:pt idx="185">
                  <c:v>3.7</c:v>
                </c:pt>
                <c:pt idx="186">
                  <c:v>3.72</c:v>
                </c:pt>
                <c:pt idx="187">
                  <c:v>3.74</c:v>
                </c:pt>
                <c:pt idx="188">
                  <c:v>3.76</c:v>
                </c:pt>
                <c:pt idx="189">
                  <c:v>3.78</c:v>
                </c:pt>
                <c:pt idx="190">
                  <c:v>3.8</c:v>
                </c:pt>
                <c:pt idx="191">
                  <c:v>3.82</c:v>
                </c:pt>
                <c:pt idx="192">
                  <c:v>3.84</c:v>
                </c:pt>
                <c:pt idx="193">
                  <c:v>3.86</c:v>
                </c:pt>
                <c:pt idx="194">
                  <c:v>3.88</c:v>
                </c:pt>
                <c:pt idx="195">
                  <c:v>3.9</c:v>
                </c:pt>
                <c:pt idx="196">
                  <c:v>3.92</c:v>
                </c:pt>
                <c:pt idx="197">
                  <c:v>3.94</c:v>
                </c:pt>
                <c:pt idx="198">
                  <c:v>3.96</c:v>
                </c:pt>
                <c:pt idx="199">
                  <c:v>3.98</c:v>
                </c:pt>
                <c:pt idx="200">
                  <c:v>4</c:v>
                </c:pt>
                <c:pt idx="201">
                  <c:v>4.0199999999999996</c:v>
                </c:pt>
                <c:pt idx="202">
                  <c:v>4.04</c:v>
                </c:pt>
                <c:pt idx="203">
                  <c:v>4.0599999999999996</c:v>
                </c:pt>
                <c:pt idx="204">
                  <c:v>4.08</c:v>
                </c:pt>
                <c:pt idx="205">
                  <c:v>4.0999999999999996</c:v>
                </c:pt>
                <c:pt idx="206">
                  <c:v>4.12</c:v>
                </c:pt>
                <c:pt idx="207">
                  <c:v>4.1399999999999997</c:v>
                </c:pt>
                <c:pt idx="208">
                  <c:v>4.16</c:v>
                </c:pt>
                <c:pt idx="209">
                  <c:v>4.18</c:v>
                </c:pt>
                <c:pt idx="210">
                  <c:v>4.2</c:v>
                </c:pt>
                <c:pt idx="211">
                  <c:v>4.22</c:v>
                </c:pt>
                <c:pt idx="212">
                  <c:v>4.24</c:v>
                </c:pt>
                <c:pt idx="213">
                  <c:v>4.26</c:v>
                </c:pt>
                <c:pt idx="214">
                  <c:v>4.28</c:v>
                </c:pt>
                <c:pt idx="215">
                  <c:v>4.3</c:v>
                </c:pt>
                <c:pt idx="216">
                  <c:v>4.32</c:v>
                </c:pt>
                <c:pt idx="217">
                  <c:v>4.34</c:v>
                </c:pt>
                <c:pt idx="218">
                  <c:v>4.3600000000000003</c:v>
                </c:pt>
                <c:pt idx="219">
                  <c:v>4.38</c:v>
                </c:pt>
                <c:pt idx="220">
                  <c:v>4.4000000000000004</c:v>
                </c:pt>
                <c:pt idx="221">
                  <c:v>4.42</c:v>
                </c:pt>
                <c:pt idx="222">
                  <c:v>4.4400000000000004</c:v>
                </c:pt>
                <c:pt idx="223">
                  <c:v>4.46</c:v>
                </c:pt>
                <c:pt idx="224">
                  <c:v>4.4800000000000004</c:v>
                </c:pt>
                <c:pt idx="225">
                  <c:v>4.5</c:v>
                </c:pt>
                <c:pt idx="226">
                  <c:v>4.5199999999999996</c:v>
                </c:pt>
                <c:pt idx="227">
                  <c:v>4.54</c:v>
                </c:pt>
                <c:pt idx="228">
                  <c:v>4.5599999999999996</c:v>
                </c:pt>
                <c:pt idx="229">
                  <c:v>4.58</c:v>
                </c:pt>
                <c:pt idx="230">
                  <c:v>4.5999999999999996</c:v>
                </c:pt>
                <c:pt idx="231">
                  <c:v>4.62</c:v>
                </c:pt>
                <c:pt idx="232">
                  <c:v>4.6399999999999997</c:v>
                </c:pt>
                <c:pt idx="233">
                  <c:v>4.66</c:v>
                </c:pt>
                <c:pt idx="234">
                  <c:v>4.68</c:v>
                </c:pt>
                <c:pt idx="235">
                  <c:v>4.7</c:v>
                </c:pt>
                <c:pt idx="236">
                  <c:v>4.72</c:v>
                </c:pt>
                <c:pt idx="237">
                  <c:v>4.74</c:v>
                </c:pt>
                <c:pt idx="238">
                  <c:v>4.76</c:v>
                </c:pt>
                <c:pt idx="239">
                  <c:v>4.78</c:v>
                </c:pt>
                <c:pt idx="240">
                  <c:v>4.8</c:v>
                </c:pt>
                <c:pt idx="241">
                  <c:v>4.82</c:v>
                </c:pt>
                <c:pt idx="242">
                  <c:v>4.84</c:v>
                </c:pt>
                <c:pt idx="243">
                  <c:v>4.8600000000000003</c:v>
                </c:pt>
                <c:pt idx="244">
                  <c:v>4.88</c:v>
                </c:pt>
                <c:pt idx="245">
                  <c:v>4.9000000000000004</c:v>
                </c:pt>
                <c:pt idx="246">
                  <c:v>4.92</c:v>
                </c:pt>
                <c:pt idx="247">
                  <c:v>4.9400000000000004</c:v>
                </c:pt>
                <c:pt idx="248">
                  <c:v>4.96</c:v>
                </c:pt>
                <c:pt idx="249">
                  <c:v>4.9800000000000004</c:v>
                </c:pt>
                <c:pt idx="250">
                  <c:v>5</c:v>
                </c:pt>
                <c:pt idx="251">
                  <c:v>5.0199999999999996</c:v>
                </c:pt>
                <c:pt idx="252">
                  <c:v>5.04</c:v>
                </c:pt>
                <c:pt idx="253">
                  <c:v>5.0599999999999996</c:v>
                </c:pt>
                <c:pt idx="254">
                  <c:v>5.08</c:v>
                </c:pt>
                <c:pt idx="255">
                  <c:v>5.0999999999999996</c:v>
                </c:pt>
                <c:pt idx="256">
                  <c:v>5.12</c:v>
                </c:pt>
                <c:pt idx="257">
                  <c:v>5.14</c:v>
                </c:pt>
                <c:pt idx="258">
                  <c:v>5.16</c:v>
                </c:pt>
                <c:pt idx="259">
                  <c:v>5.18</c:v>
                </c:pt>
                <c:pt idx="260">
                  <c:v>5.2</c:v>
                </c:pt>
                <c:pt idx="261">
                  <c:v>5.22</c:v>
                </c:pt>
                <c:pt idx="262">
                  <c:v>5.24</c:v>
                </c:pt>
                <c:pt idx="263">
                  <c:v>5.26</c:v>
                </c:pt>
                <c:pt idx="264">
                  <c:v>5.28</c:v>
                </c:pt>
                <c:pt idx="265">
                  <c:v>5.3</c:v>
                </c:pt>
                <c:pt idx="266">
                  <c:v>5.32</c:v>
                </c:pt>
                <c:pt idx="267">
                  <c:v>5.34</c:v>
                </c:pt>
                <c:pt idx="268">
                  <c:v>5.36</c:v>
                </c:pt>
                <c:pt idx="269">
                  <c:v>5.38</c:v>
                </c:pt>
                <c:pt idx="270">
                  <c:v>5.4</c:v>
                </c:pt>
                <c:pt idx="271">
                  <c:v>5.42</c:v>
                </c:pt>
                <c:pt idx="272">
                  <c:v>5.44</c:v>
                </c:pt>
                <c:pt idx="273">
                  <c:v>5.46</c:v>
                </c:pt>
                <c:pt idx="274">
                  <c:v>5.48</c:v>
                </c:pt>
                <c:pt idx="275">
                  <c:v>5.5</c:v>
                </c:pt>
                <c:pt idx="276">
                  <c:v>5.52</c:v>
                </c:pt>
                <c:pt idx="277">
                  <c:v>5.54</c:v>
                </c:pt>
                <c:pt idx="278">
                  <c:v>5.56</c:v>
                </c:pt>
                <c:pt idx="279">
                  <c:v>5.58</c:v>
                </c:pt>
                <c:pt idx="280">
                  <c:v>5.6</c:v>
                </c:pt>
                <c:pt idx="281">
                  <c:v>5.62</c:v>
                </c:pt>
                <c:pt idx="282">
                  <c:v>5.64</c:v>
                </c:pt>
                <c:pt idx="283">
                  <c:v>5.66</c:v>
                </c:pt>
                <c:pt idx="284">
                  <c:v>5.68</c:v>
                </c:pt>
                <c:pt idx="285">
                  <c:v>5.7</c:v>
                </c:pt>
                <c:pt idx="286">
                  <c:v>5.72</c:v>
                </c:pt>
                <c:pt idx="287">
                  <c:v>5.74</c:v>
                </c:pt>
                <c:pt idx="288">
                  <c:v>5.76</c:v>
                </c:pt>
                <c:pt idx="289">
                  <c:v>5.78</c:v>
                </c:pt>
                <c:pt idx="290">
                  <c:v>5.8</c:v>
                </c:pt>
                <c:pt idx="291">
                  <c:v>5.82</c:v>
                </c:pt>
                <c:pt idx="292">
                  <c:v>5.84</c:v>
                </c:pt>
                <c:pt idx="293">
                  <c:v>5.86</c:v>
                </c:pt>
                <c:pt idx="294">
                  <c:v>5.88</c:v>
                </c:pt>
                <c:pt idx="295">
                  <c:v>5.9</c:v>
                </c:pt>
                <c:pt idx="296">
                  <c:v>5.92</c:v>
                </c:pt>
                <c:pt idx="297">
                  <c:v>5.94</c:v>
                </c:pt>
                <c:pt idx="298">
                  <c:v>5.96</c:v>
                </c:pt>
                <c:pt idx="299">
                  <c:v>5.98</c:v>
                </c:pt>
                <c:pt idx="300">
                  <c:v>6</c:v>
                </c:pt>
                <c:pt idx="301">
                  <c:v>6.02</c:v>
                </c:pt>
                <c:pt idx="302">
                  <c:v>6.04</c:v>
                </c:pt>
                <c:pt idx="303">
                  <c:v>6.06</c:v>
                </c:pt>
                <c:pt idx="304">
                  <c:v>6.08</c:v>
                </c:pt>
                <c:pt idx="305">
                  <c:v>6.1</c:v>
                </c:pt>
                <c:pt idx="306">
                  <c:v>6.12</c:v>
                </c:pt>
                <c:pt idx="307">
                  <c:v>6.14</c:v>
                </c:pt>
                <c:pt idx="308">
                  <c:v>6.16</c:v>
                </c:pt>
                <c:pt idx="309">
                  <c:v>6.18</c:v>
                </c:pt>
                <c:pt idx="310">
                  <c:v>6.2</c:v>
                </c:pt>
                <c:pt idx="311">
                  <c:v>6.22</c:v>
                </c:pt>
                <c:pt idx="312">
                  <c:v>6.24</c:v>
                </c:pt>
                <c:pt idx="313">
                  <c:v>6.26</c:v>
                </c:pt>
                <c:pt idx="314">
                  <c:v>6.28</c:v>
                </c:pt>
                <c:pt idx="315">
                  <c:v>6.3</c:v>
                </c:pt>
                <c:pt idx="316">
                  <c:v>6.32</c:v>
                </c:pt>
                <c:pt idx="317">
                  <c:v>6.34</c:v>
                </c:pt>
                <c:pt idx="318">
                  <c:v>6.36</c:v>
                </c:pt>
                <c:pt idx="319">
                  <c:v>6.38</c:v>
                </c:pt>
                <c:pt idx="320">
                  <c:v>6.4</c:v>
                </c:pt>
                <c:pt idx="321">
                  <c:v>6.42</c:v>
                </c:pt>
                <c:pt idx="322">
                  <c:v>6.44</c:v>
                </c:pt>
                <c:pt idx="323">
                  <c:v>6.46</c:v>
                </c:pt>
                <c:pt idx="324">
                  <c:v>6.48</c:v>
                </c:pt>
                <c:pt idx="325">
                  <c:v>6.5</c:v>
                </c:pt>
                <c:pt idx="326">
                  <c:v>6.52</c:v>
                </c:pt>
                <c:pt idx="327">
                  <c:v>6.54</c:v>
                </c:pt>
                <c:pt idx="328">
                  <c:v>6.56</c:v>
                </c:pt>
                <c:pt idx="329">
                  <c:v>6.58</c:v>
                </c:pt>
                <c:pt idx="330">
                  <c:v>6.6</c:v>
                </c:pt>
                <c:pt idx="331">
                  <c:v>6.62</c:v>
                </c:pt>
                <c:pt idx="332">
                  <c:v>6.64</c:v>
                </c:pt>
                <c:pt idx="333">
                  <c:v>6.66</c:v>
                </c:pt>
                <c:pt idx="334">
                  <c:v>6.68</c:v>
                </c:pt>
                <c:pt idx="335">
                  <c:v>6.7</c:v>
                </c:pt>
                <c:pt idx="336">
                  <c:v>6.72</c:v>
                </c:pt>
                <c:pt idx="337">
                  <c:v>6.74</c:v>
                </c:pt>
                <c:pt idx="338">
                  <c:v>6.76</c:v>
                </c:pt>
                <c:pt idx="339">
                  <c:v>6.78</c:v>
                </c:pt>
                <c:pt idx="340">
                  <c:v>6.8</c:v>
                </c:pt>
                <c:pt idx="341">
                  <c:v>6.82</c:v>
                </c:pt>
                <c:pt idx="342">
                  <c:v>6.84</c:v>
                </c:pt>
                <c:pt idx="343">
                  <c:v>6.86</c:v>
                </c:pt>
                <c:pt idx="344">
                  <c:v>6.88</c:v>
                </c:pt>
                <c:pt idx="345">
                  <c:v>6.9</c:v>
                </c:pt>
                <c:pt idx="346">
                  <c:v>6.92</c:v>
                </c:pt>
                <c:pt idx="347">
                  <c:v>6.94</c:v>
                </c:pt>
                <c:pt idx="348">
                  <c:v>6.96</c:v>
                </c:pt>
                <c:pt idx="349">
                  <c:v>6.98</c:v>
                </c:pt>
                <c:pt idx="350">
                  <c:v>7</c:v>
                </c:pt>
                <c:pt idx="351">
                  <c:v>7.02</c:v>
                </c:pt>
                <c:pt idx="352">
                  <c:v>7.04</c:v>
                </c:pt>
                <c:pt idx="353">
                  <c:v>7.06</c:v>
                </c:pt>
                <c:pt idx="354">
                  <c:v>7.08</c:v>
                </c:pt>
                <c:pt idx="355">
                  <c:v>7.1</c:v>
                </c:pt>
                <c:pt idx="356">
                  <c:v>7.12</c:v>
                </c:pt>
                <c:pt idx="357">
                  <c:v>7.14</c:v>
                </c:pt>
                <c:pt idx="358">
                  <c:v>7.16</c:v>
                </c:pt>
                <c:pt idx="359">
                  <c:v>7.18</c:v>
                </c:pt>
                <c:pt idx="360">
                  <c:v>7.2</c:v>
                </c:pt>
                <c:pt idx="361">
                  <c:v>7.22</c:v>
                </c:pt>
                <c:pt idx="362">
                  <c:v>7.24</c:v>
                </c:pt>
                <c:pt idx="363">
                  <c:v>7.26</c:v>
                </c:pt>
                <c:pt idx="364">
                  <c:v>7.28</c:v>
                </c:pt>
                <c:pt idx="365">
                  <c:v>7.3</c:v>
                </c:pt>
                <c:pt idx="366">
                  <c:v>7.32</c:v>
                </c:pt>
                <c:pt idx="367">
                  <c:v>7.34</c:v>
                </c:pt>
                <c:pt idx="368">
                  <c:v>7.36</c:v>
                </c:pt>
                <c:pt idx="369">
                  <c:v>7.38</c:v>
                </c:pt>
                <c:pt idx="370">
                  <c:v>7.4</c:v>
                </c:pt>
                <c:pt idx="371">
                  <c:v>7.42</c:v>
                </c:pt>
                <c:pt idx="372">
                  <c:v>7.44</c:v>
                </c:pt>
                <c:pt idx="373">
                  <c:v>7.46</c:v>
                </c:pt>
                <c:pt idx="374">
                  <c:v>7.48</c:v>
                </c:pt>
                <c:pt idx="375">
                  <c:v>7.5</c:v>
                </c:pt>
                <c:pt idx="376">
                  <c:v>7.52</c:v>
                </c:pt>
                <c:pt idx="377">
                  <c:v>7.54</c:v>
                </c:pt>
                <c:pt idx="378">
                  <c:v>7.56</c:v>
                </c:pt>
                <c:pt idx="379">
                  <c:v>7.58</c:v>
                </c:pt>
                <c:pt idx="380">
                  <c:v>7.6</c:v>
                </c:pt>
                <c:pt idx="381">
                  <c:v>7.62</c:v>
                </c:pt>
                <c:pt idx="382">
                  <c:v>7.64</c:v>
                </c:pt>
                <c:pt idx="383">
                  <c:v>7.66</c:v>
                </c:pt>
                <c:pt idx="384">
                  <c:v>7.68</c:v>
                </c:pt>
                <c:pt idx="385">
                  <c:v>7.7</c:v>
                </c:pt>
                <c:pt idx="386">
                  <c:v>7.72</c:v>
                </c:pt>
                <c:pt idx="387">
                  <c:v>7.74</c:v>
                </c:pt>
                <c:pt idx="388">
                  <c:v>7.76</c:v>
                </c:pt>
                <c:pt idx="389">
                  <c:v>7.78</c:v>
                </c:pt>
                <c:pt idx="390">
                  <c:v>7.8</c:v>
                </c:pt>
                <c:pt idx="391">
                  <c:v>7.82</c:v>
                </c:pt>
                <c:pt idx="392">
                  <c:v>7.84</c:v>
                </c:pt>
                <c:pt idx="393">
                  <c:v>7.86</c:v>
                </c:pt>
                <c:pt idx="394">
                  <c:v>7.88</c:v>
                </c:pt>
                <c:pt idx="395">
                  <c:v>7.9</c:v>
                </c:pt>
                <c:pt idx="396">
                  <c:v>7.92</c:v>
                </c:pt>
                <c:pt idx="397">
                  <c:v>7.94</c:v>
                </c:pt>
                <c:pt idx="398">
                  <c:v>7.96</c:v>
                </c:pt>
                <c:pt idx="399">
                  <c:v>7.98</c:v>
                </c:pt>
                <c:pt idx="400">
                  <c:v>8</c:v>
                </c:pt>
                <c:pt idx="401">
                  <c:v>8.02</c:v>
                </c:pt>
                <c:pt idx="402">
                  <c:v>8.0399999999999991</c:v>
                </c:pt>
                <c:pt idx="403">
                  <c:v>8.06</c:v>
                </c:pt>
                <c:pt idx="404">
                  <c:v>8.08</c:v>
                </c:pt>
                <c:pt idx="405">
                  <c:v>8.1</c:v>
                </c:pt>
                <c:pt idx="406">
                  <c:v>8.1199999999999992</c:v>
                </c:pt>
                <c:pt idx="407">
                  <c:v>8.14</c:v>
                </c:pt>
                <c:pt idx="408">
                  <c:v>8.16</c:v>
                </c:pt>
                <c:pt idx="409">
                  <c:v>8.18</c:v>
                </c:pt>
                <c:pt idx="410">
                  <c:v>8.1999999999999993</c:v>
                </c:pt>
                <c:pt idx="411">
                  <c:v>8.2200000000000006</c:v>
                </c:pt>
                <c:pt idx="412">
                  <c:v>8.24</c:v>
                </c:pt>
                <c:pt idx="413">
                  <c:v>8.26</c:v>
                </c:pt>
                <c:pt idx="414">
                  <c:v>8.2799999999999994</c:v>
                </c:pt>
                <c:pt idx="415">
                  <c:v>8.3000000000000007</c:v>
                </c:pt>
                <c:pt idx="416">
                  <c:v>8.32</c:v>
                </c:pt>
                <c:pt idx="417">
                  <c:v>8.34</c:v>
                </c:pt>
                <c:pt idx="418">
                  <c:v>8.36</c:v>
                </c:pt>
                <c:pt idx="419">
                  <c:v>8.3800000000000008</c:v>
                </c:pt>
                <c:pt idx="420">
                  <c:v>8.4</c:v>
                </c:pt>
                <c:pt idx="421">
                  <c:v>8.42</c:v>
                </c:pt>
                <c:pt idx="422">
                  <c:v>8.44</c:v>
                </c:pt>
                <c:pt idx="423">
                  <c:v>8.4600000000000009</c:v>
                </c:pt>
                <c:pt idx="424">
                  <c:v>8.48</c:v>
                </c:pt>
                <c:pt idx="425">
                  <c:v>8.5</c:v>
                </c:pt>
                <c:pt idx="426">
                  <c:v>8.52</c:v>
                </c:pt>
                <c:pt idx="427">
                  <c:v>8.5399999999999991</c:v>
                </c:pt>
                <c:pt idx="428">
                  <c:v>8.56</c:v>
                </c:pt>
                <c:pt idx="429">
                  <c:v>8.58</c:v>
                </c:pt>
                <c:pt idx="430">
                  <c:v>8.6</c:v>
                </c:pt>
                <c:pt idx="431">
                  <c:v>8.6199999999999992</c:v>
                </c:pt>
                <c:pt idx="432">
                  <c:v>8.64</c:v>
                </c:pt>
                <c:pt idx="433">
                  <c:v>8.66</c:v>
                </c:pt>
                <c:pt idx="434">
                  <c:v>8.68</c:v>
                </c:pt>
                <c:pt idx="435">
                  <c:v>8.6999999999999993</c:v>
                </c:pt>
                <c:pt idx="436">
                  <c:v>8.7200000000000006</c:v>
                </c:pt>
                <c:pt idx="437">
                  <c:v>8.74</c:v>
                </c:pt>
                <c:pt idx="438">
                  <c:v>8.76</c:v>
                </c:pt>
                <c:pt idx="439">
                  <c:v>8.7799999999999994</c:v>
                </c:pt>
                <c:pt idx="440">
                  <c:v>8.8000000000000007</c:v>
                </c:pt>
                <c:pt idx="441">
                  <c:v>8.82</c:v>
                </c:pt>
                <c:pt idx="442">
                  <c:v>8.84</c:v>
                </c:pt>
                <c:pt idx="443">
                  <c:v>8.86</c:v>
                </c:pt>
                <c:pt idx="444">
                  <c:v>8.8800000000000008</c:v>
                </c:pt>
                <c:pt idx="445">
                  <c:v>8.9</c:v>
                </c:pt>
                <c:pt idx="446">
                  <c:v>8.92</c:v>
                </c:pt>
                <c:pt idx="447">
                  <c:v>8.94</c:v>
                </c:pt>
                <c:pt idx="448">
                  <c:v>8.9600000000000009</c:v>
                </c:pt>
                <c:pt idx="449">
                  <c:v>8.98</c:v>
                </c:pt>
                <c:pt idx="450">
                  <c:v>9</c:v>
                </c:pt>
                <c:pt idx="451">
                  <c:v>9.02</c:v>
                </c:pt>
                <c:pt idx="452">
                  <c:v>9.0399999999999991</c:v>
                </c:pt>
                <c:pt idx="453">
                  <c:v>9.06</c:v>
                </c:pt>
                <c:pt idx="454">
                  <c:v>9.08</c:v>
                </c:pt>
                <c:pt idx="455">
                  <c:v>9.1</c:v>
                </c:pt>
                <c:pt idx="456">
                  <c:v>9.1199999999999992</c:v>
                </c:pt>
                <c:pt idx="457">
                  <c:v>9.14</c:v>
                </c:pt>
                <c:pt idx="458">
                  <c:v>9.16</c:v>
                </c:pt>
                <c:pt idx="459">
                  <c:v>9.18</c:v>
                </c:pt>
                <c:pt idx="460">
                  <c:v>9.1999999999999993</c:v>
                </c:pt>
                <c:pt idx="461">
                  <c:v>9.2200000000000006</c:v>
                </c:pt>
                <c:pt idx="462">
                  <c:v>9.24</c:v>
                </c:pt>
                <c:pt idx="463">
                  <c:v>9.26</c:v>
                </c:pt>
                <c:pt idx="464">
                  <c:v>9.2799999999999994</c:v>
                </c:pt>
                <c:pt idx="465">
                  <c:v>9.3000000000000007</c:v>
                </c:pt>
                <c:pt idx="466">
                  <c:v>9.32</c:v>
                </c:pt>
                <c:pt idx="467">
                  <c:v>9.34</c:v>
                </c:pt>
                <c:pt idx="468">
                  <c:v>9.36</c:v>
                </c:pt>
                <c:pt idx="469">
                  <c:v>9.3800000000000008</c:v>
                </c:pt>
                <c:pt idx="470">
                  <c:v>9.4</c:v>
                </c:pt>
                <c:pt idx="471">
                  <c:v>9.42</c:v>
                </c:pt>
                <c:pt idx="472">
                  <c:v>9.44</c:v>
                </c:pt>
                <c:pt idx="473">
                  <c:v>9.4600000000000009</c:v>
                </c:pt>
                <c:pt idx="474">
                  <c:v>9.48</c:v>
                </c:pt>
                <c:pt idx="475">
                  <c:v>9.5</c:v>
                </c:pt>
                <c:pt idx="476">
                  <c:v>9.52</c:v>
                </c:pt>
                <c:pt idx="477">
                  <c:v>9.5399999999999991</c:v>
                </c:pt>
                <c:pt idx="478">
                  <c:v>9.56</c:v>
                </c:pt>
                <c:pt idx="479">
                  <c:v>9.58</c:v>
                </c:pt>
                <c:pt idx="480">
                  <c:v>9.6</c:v>
                </c:pt>
                <c:pt idx="481">
                  <c:v>9.6199999999999992</c:v>
                </c:pt>
                <c:pt idx="482">
                  <c:v>9.64</c:v>
                </c:pt>
                <c:pt idx="483">
                  <c:v>9.66</c:v>
                </c:pt>
                <c:pt idx="484">
                  <c:v>9.68</c:v>
                </c:pt>
                <c:pt idx="485">
                  <c:v>9.6999999999999993</c:v>
                </c:pt>
                <c:pt idx="486">
                  <c:v>9.7200000000000006</c:v>
                </c:pt>
                <c:pt idx="487">
                  <c:v>9.74</c:v>
                </c:pt>
                <c:pt idx="488">
                  <c:v>9.76</c:v>
                </c:pt>
                <c:pt idx="489">
                  <c:v>9.7799999999999994</c:v>
                </c:pt>
                <c:pt idx="490">
                  <c:v>9.8000000000000007</c:v>
                </c:pt>
                <c:pt idx="491">
                  <c:v>9.82</c:v>
                </c:pt>
                <c:pt idx="492">
                  <c:v>9.84</c:v>
                </c:pt>
                <c:pt idx="493">
                  <c:v>9.86</c:v>
                </c:pt>
                <c:pt idx="494">
                  <c:v>9.8800000000000008</c:v>
                </c:pt>
                <c:pt idx="495">
                  <c:v>9.9</c:v>
                </c:pt>
                <c:pt idx="496">
                  <c:v>9.92</c:v>
                </c:pt>
                <c:pt idx="497">
                  <c:v>9.94</c:v>
                </c:pt>
                <c:pt idx="498">
                  <c:v>9.9600000000000009</c:v>
                </c:pt>
                <c:pt idx="499">
                  <c:v>9.98</c:v>
                </c:pt>
                <c:pt idx="500">
                  <c:v>10</c:v>
                </c:pt>
                <c:pt idx="501">
                  <c:v>10.02</c:v>
                </c:pt>
                <c:pt idx="502">
                  <c:v>10.039999999999999</c:v>
                </c:pt>
                <c:pt idx="503">
                  <c:v>10.06</c:v>
                </c:pt>
                <c:pt idx="504">
                  <c:v>10.08</c:v>
                </c:pt>
                <c:pt idx="505">
                  <c:v>10.1</c:v>
                </c:pt>
                <c:pt idx="506">
                  <c:v>10.119999999999999</c:v>
                </c:pt>
                <c:pt idx="507">
                  <c:v>10.14</c:v>
                </c:pt>
                <c:pt idx="508">
                  <c:v>10.16</c:v>
                </c:pt>
                <c:pt idx="509">
                  <c:v>10.18</c:v>
                </c:pt>
                <c:pt idx="510">
                  <c:v>10.199999999999999</c:v>
                </c:pt>
                <c:pt idx="511">
                  <c:v>10.220000000000001</c:v>
                </c:pt>
                <c:pt idx="512">
                  <c:v>10.24</c:v>
                </c:pt>
                <c:pt idx="513">
                  <c:v>10.26</c:v>
                </c:pt>
                <c:pt idx="514">
                  <c:v>10.28</c:v>
                </c:pt>
                <c:pt idx="515">
                  <c:v>10.3</c:v>
                </c:pt>
                <c:pt idx="516">
                  <c:v>10.32</c:v>
                </c:pt>
                <c:pt idx="517">
                  <c:v>10.34</c:v>
                </c:pt>
                <c:pt idx="518">
                  <c:v>10.36</c:v>
                </c:pt>
                <c:pt idx="519">
                  <c:v>10.38</c:v>
                </c:pt>
                <c:pt idx="520">
                  <c:v>10.4</c:v>
                </c:pt>
                <c:pt idx="521">
                  <c:v>10.42</c:v>
                </c:pt>
                <c:pt idx="522">
                  <c:v>10.44</c:v>
                </c:pt>
                <c:pt idx="523">
                  <c:v>10.46</c:v>
                </c:pt>
                <c:pt idx="524">
                  <c:v>10.48</c:v>
                </c:pt>
                <c:pt idx="525">
                  <c:v>10.5</c:v>
                </c:pt>
                <c:pt idx="526">
                  <c:v>10.52</c:v>
                </c:pt>
                <c:pt idx="527">
                  <c:v>10.54</c:v>
                </c:pt>
                <c:pt idx="528">
                  <c:v>10.56</c:v>
                </c:pt>
                <c:pt idx="529">
                  <c:v>10.58</c:v>
                </c:pt>
                <c:pt idx="530">
                  <c:v>10.6</c:v>
                </c:pt>
                <c:pt idx="531">
                  <c:v>10.62</c:v>
                </c:pt>
                <c:pt idx="532">
                  <c:v>10.64</c:v>
                </c:pt>
                <c:pt idx="533">
                  <c:v>10.66</c:v>
                </c:pt>
                <c:pt idx="534">
                  <c:v>10.68</c:v>
                </c:pt>
                <c:pt idx="535">
                  <c:v>10.7</c:v>
                </c:pt>
                <c:pt idx="536">
                  <c:v>10.72</c:v>
                </c:pt>
                <c:pt idx="537">
                  <c:v>10.74</c:v>
                </c:pt>
                <c:pt idx="538">
                  <c:v>10.76</c:v>
                </c:pt>
                <c:pt idx="539">
                  <c:v>10.78</c:v>
                </c:pt>
                <c:pt idx="540">
                  <c:v>10.8</c:v>
                </c:pt>
                <c:pt idx="541">
                  <c:v>10.82</c:v>
                </c:pt>
                <c:pt idx="542">
                  <c:v>10.84</c:v>
                </c:pt>
                <c:pt idx="543">
                  <c:v>10.86</c:v>
                </c:pt>
                <c:pt idx="544">
                  <c:v>10.88</c:v>
                </c:pt>
                <c:pt idx="545">
                  <c:v>10.9</c:v>
                </c:pt>
                <c:pt idx="546">
                  <c:v>10.92</c:v>
                </c:pt>
                <c:pt idx="547">
                  <c:v>10.94</c:v>
                </c:pt>
                <c:pt idx="548">
                  <c:v>10.96</c:v>
                </c:pt>
                <c:pt idx="549">
                  <c:v>10.98</c:v>
                </c:pt>
                <c:pt idx="550">
                  <c:v>11</c:v>
                </c:pt>
                <c:pt idx="551">
                  <c:v>11.02</c:v>
                </c:pt>
                <c:pt idx="552">
                  <c:v>11.04</c:v>
                </c:pt>
                <c:pt idx="553">
                  <c:v>11.06</c:v>
                </c:pt>
                <c:pt idx="554">
                  <c:v>11.08</c:v>
                </c:pt>
                <c:pt idx="555">
                  <c:v>11.1</c:v>
                </c:pt>
                <c:pt idx="556">
                  <c:v>11.12</c:v>
                </c:pt>
                <c:pt idx="557">
                  <c:v>11.14</c:v>
                </c:pt>
                <c:pt idx="558">
                  <c:v>11.16</c:v>
                </c:pt>
                <c:pt idx="559">
                  <c:v>11.18</c:v>
                </c:pt>
                <c:pt idx="560">
                  <c:v>11.2</c:v>
                </c:pt>
                <c:pt idx="561">
                  <c:v>11.22</c:v>
                </c:pt>
                <c:pt idx="562">
                  <c:v>11.24</c:v>
                </c:pt>
                <c:pt idx="563">
                  <c:v>11.26</c:v>
                </c:pt>
                <c:pt idx="564">
                  <c:v>11.28</c:v>
                </c:pt>
                <c:pt idx="565">
                  <c:v>11.3</c:v>
                </c:pt>
                <c:pt idx="566">
                  <c:v>11.32</c:v>
                </c:pt>
                <c:pt idx="567">
                  <c:v>11.34</c:v>
                </c:pt>
                <c:pt idx="568">
                  <c:v>11.36</c:v>
                </c:pt>
                <c:pt idx="569">
                  <c:v>11.38</c:v>
                </c:pt>
                <c:pt idx="570">
                  <c:v>11.4</c:v>
                </c:pt>
                <c:pt idx="571">
                  <c:v>11.42</c:v>
                </c:pt>
                <c:pt idx="572">
                  <c:v>11.44</c:v>
                </c:pt>
                <c:pt idx="573">
                  <c:v>11.46</c:v>
                </c:pt>
                <c:pt idx="574">
                  <c:v>11.48</c:v>
                </c:pt>
                <c:pt idx="575">
                  <c:v>11.5</c:v>
                </c:pt>
                <c:pt idx="576">
                  <c:v>11.52</c:v>
                </c:pt>
                <c:pt idx="577">
                  <c:v>11.54</c:v>
                </c:pt>
                <c:pt idx="578">
                  <c:v>11.56</c:v>
                </c:pt>
                <c:pt idx="579">
                  <c:v>11.58</c:v>
                </c:pt>
                <c:pt idx="580">
                  <c:v>11.6</c:v>
                </c:pt>
                <c:pt idx="581">
                  <c:v>11.62</c:v>
                </c:pt>
                <c:pt idx="582">
                  <c:v>11.64</c:v>
                </c:pt>
                <c:pt idx="583">
                  <c:v>11.66</c:v>
                </c:pt>
                <c:pt idx="584">
                  <c:v>11.68</c:v>
                </c:pt>
                <c:pt idx="585">
                  <c:v>11.7</c:v>
                </c:pt>
                <c:pt idx="586">
                  <c:v>11.72</c:v>
                </c:pt>
                <c:pt idx="587">
                  <c:v>11.74</c:v>
                </c:pt>
                <c:pt idx="588">
                  <c:v>11.76</c:v>
                </c:pt>
                <c:pt idx="589">
                  <c:v>11.78</c:v>
                </c:pt>
                <c:pt idx="590">
                  <c:v>11.8</c:v>
                </c:pt>
                <c:pt idx="591">
                  <c:v>11.82</c:v>
                </c:pt>
                <c:pt idx="592">
                  <c:v>11.84</c:v>
                </c:pt>
                <c:pt idx="593">
                  <c:v>11.86</c:v>
                </c:pt>
                <c:pt idx="594">
                  <c:v>11.88</c:v>
                </c:pt>
                <c:pt idx="595">
                  <c:v>11.9</c:v>
                </c:pt>
                <c:pt idx="596">
                  <c:v>11.92</c:v>
                </c:pt>
                <c:pt idx="597">
                  <c:v>11.94</c:v>
                </c:pt>
                <c:pt idx="598">
                  <c:v>11.96</c:v>
                </c:pt>
                <c:pt idx="599">
                  <c:v>11.98</c:v>
                </c:pt>
                <c:pt idx="600">
                  <c:v>12</c:v>
                </c:pt>
                <c:pt idx="601">
                  <c:v>12.02</c:v>
                </c:pt>
                <c:pt idx="602">
                  <c:v>12.04</c:v>
                </c:pt>
                <c:pt idx="603">
                  <c:v>12.06</c:v>
                </c:pt>
                <c:pt idx="604">
                  <c:v>12.08</c:v>
                </c:pt>
                <c:pt idx="605">
                  <c:v>12.1</c:v>
                </c:pt>
                <c:pt idx="606">
                  <c:v>12.12</c:v>
                </c:pt>
                <c:pt idx="607">
                  <c:v>12.14</c:v>
                </c:pt>
                <c:pt idx="608">
                  <c:v>12.16</c:v>
                </c:pt>
                <c:pt idx="609">
                  <c:v>12.18</c:v>
                </c:pt>
                <c:pt idx="610">
                  <c:v>12.2</c:v>
                </c:pt>
                <c:pt idx="611">
                  <c:v>12.22</c:v>
                </c:pt>
                <c:pt idx="612">
                  <c:v>12.24</c:v>
                </c:pt>
                <c:pt idx="613">
                  <c:v>12.26</c:v>
                </c:pt>
                <c:pt idx="614">
                  <c:v>12.28</c:v>
                </c:pt>
                <c:pt idx="615">
                  <c:v>12.3</c:v>
                </c:pt>
                <c:pt idx="616">
                  <c:v>12.32</c:v>
                </c:pt>
                <c:pt idx="617">
                  <c:v>12.34</c:v>
                </c:pt>
                <c:pt idx="618">
                  <c:v>12.36</c:v>
                </c:pt>
                <c:pt idx="619">
                  <c:v>12.38</c:v>
                </c:pt>
                <c:pt idx="620">
                  <c:v>12.4</c:v>
                </c:pt>
                <c:pt idx="621">
                  <c:v>12.42</c:v>
                </c:pt>
                <c:pt idx="622">
                  <c:v>12.44</c:v>
                </c:pt>
                <c:pt idx="623">
                  <c:v>12.46</c:v>
                </c:pt>
                <c:pt idx="624">
                  <c:v>12.48</c:v>
                </c:pt>
                <c:pt idx="625">
                  <c:v>12.5</c:v>
                </c:pt>
                <c:pt idx="626">
                  <c:v>12.52</c:v>
                </c:pt>
                <c:pt idx="627">
                  <c:v>12.54</c:v>
                </c:pt>
                <c:pt idx="628">
                  <c:v>12.56</c:v>
                </c:pt>
                <c:pt idx="629">
                  <c:v>12.58</c:v>
                </c:pt>
                <c:pt idx="630">
                  <c:v>12.6</c:v>
                </c:pt>
                <c:pt idx="631">
                  <c:v>12.62</c:v>
                </c:pt>
                <c:pt idx="632">
                  <c:v>12.64</c:v>
                </c:pt>
                <c:pt idx="633">
                  <c:v>12.66</c:v>
                </c:pt>
                <c:pt idx="634">
                  <c:v>12.68</c:v>
                </c:pt>
                <c:pt idx="635">
                  <c:v>12.7</c:v>
                </c:pt>
                <c:pt idx="636">
                  <c:v>12.72</c:v>
                </c:pt>
                <c:pt idx="637">
                  <c:v>12.74</c:v>
                </c:pt>
                <c:pt idx="638">
                  <c:v>12.76</c:v>
                </c:pt>
                <c:pt idx="639">
                  <c:v>12.78</c:v>
                </c:pt>
                <c:pt idx="640">
                  <c:v>12.8</c:v>
                </c:pt>
                <c:pt idx="641">
                  <c:v>12.82</c:v>
                </c:pt>
                <c:pt idx="642">
                  <c:v>12.84</c:v>
                </c:pt>
                <c:pt idx="643">
                  <c:v>12.86</c:v>
                </c:pt>
                <c:pt idx="644">
                  <c:v>12.88</c:v>
                </c:pt>
                <c:pt idx="645">
                  <c:v>12.9</c:v>
                </c:pt>
                <c:pt idx="646">
                  <c:v>12.92</c:v>
                </c:pt>
                <c:pt idx="647">
                  <c:v>12.94</c:v>
                </c:pt>
                <c:pt idx="648">
                  <c:v>12.96</c:v>
                </c:pt>
                <c:pt idx="649">
                  <c:v>12.98</c:v>
                </c:pt>
                <c:pt idx="650">
                  <c:v>13</c:v>
                </c:pt>
                <c:pt idx="651">
                  <c:v>13.02</c:v>
                </c:pt>
                <c:pt idx="652">
                  <c:v>13.04</c:v>
                </c:pt>
                <c:pt idx="653">
                  <c:v>13.06</c:v>
                </c:pt>
                <c:pt idx="654">
                  <c:v>13.08</c:v>
                </c:pt>
                <c:pt idx="655">
                  <c:v>13.1</c:v>
                </c:pt>
                <c:pt idx="656">
                  <c:v>13.12</c:v>
                </c:pt>
                <c:pt idx="657">
                  <c:v>13.14</c:v>
                </c:pt>
                <c:pt idx="658">
                  <c:v>13.16</c:v>
                </c:pt>
                <c:pt idx="659">
                  <c:v>13.18</c:v>
                </c:pt>
                <c:pt idx="660">
                  <c:v>13.2</c:v>
                </c:pt>
                <c:pt idx="661">
                  <c:v>13.22</c:v>
                </c:pt>
                <c:pt idx="662">
                  <c:v>13.24</c:v>
                </c:pt>
                <c:pt idx="663">
                  <c:v>13.26</c:v>
                </c:pt>
                <c:pt idx="664">
                  <c:v>13.28</c:v>
                </c:pt>
                <c:pt idx="665">
                  <c:v>13.3</c:v>
                </c:pt>
                <c:pt idx="666">
                  <c:v>13.32</c:v>
                </c:pt>
                <c:pt idx="667">
                  <c:v>13.34</c:v>
                </c:pt>
                <c:pt idx="668">
                  <c:v>13.36</c:v>
                </c:pt>
                <c:pt idx="669">
                  <c:v>13.38</c:v>
                </c:pt>
                <c:pt idx="670">
                  <c:v>13.4</c:v>
                </c:pt>
                <c:pt idx="671">
                  <c:v>13.42</c:v>
                </c:pt>
                <c:pt idx="672">
                  <c:v>13.44</c:v>
                </c:pt>
                <c:pt idx="673">
                  <c:v>13.46</c:v>
                </c:pt>
                <c:pt idx="674">
                  <c:v>13.48</c:v>
                </c:pt>
                <c:pt idx="675">
                  <c:v>13.5</c:v>
                </c:pt>
                <c:pt idx="676">
                  <c:v>13.52</c:v>
                </c:pt>
                <c:pt idx="677">
                  <c:v>13.54</c:v>
                </c:pt>
                <c:pt idx="678">
                  <c:v>13.56</c:v>
                </c:pt>
                <c:pt idx="679">
                  <c:v>13.58</c:v>
                </c:pt>
                <c:pt idx="680">
                  <c:v>13.6</c:v>
                </c:pt>
                <c:pt idx="681">
                  <c:v>13.62</c:v>
                </c:pt>
                <c:pt idx="682">
                  <c:v>13.64</c:v>
                </c:pt>
                <c:pt idx="683">
                  <c:v>13.66</c:v>
                </c:pt>
                <c:pt idx="684">
                  <c:v>13.68</c:v>
                </c:pt>
                <c:pt idx="685">
                  <c:v>13.7</c:v>
                </c:pt>
                <c:pt idx="686">
                  <c:v>13.72</c:v>
                </c:pt>
                <c:pt idx="687">
                  <c:v>13.74</c:v>
                </c:pt>
                <c:pt idx="688">
                  <c:v>13.76</c:v>
                </c:pt>
                <c:pt idx="689">
                  <c:v>13.78</c:v>
                </c:pt>
                <c:pt idx="690">
                  <c:v>13.8</c:v>
                </c:pt>
                <c:pt idx="691">
                  <c:v>13.82</c:v>
                </c:pt>
                <c:pt idx="692">
                  <c:v>13.84</c:v>
                </c:pt>
                <c:pt idx="693">
                  <c:v>13.86</c:v>
                </c:pt>
                <c:pt idx="694">
                  <c:v>13.88</c:v>
                </c:pt>
                <c:pt idx="695">
                  <c:v>13.9</c:v>
                </c:pt>
                <c:pt idx="696">
                  <c:v>13.92</c:v>
                </c:pt>
                <c:pt idx="697">
                  <c:v>13.94</c:v>
                </c:pt>
                <c:pt idx="698">
                  <c:v>13.96</c:v>
                </c:pt>
                <c:pt idx="699">
                  <c:v>13.98</c:v>
                </c:pt>
                <c:pt idx="700">
                  <c:v>14</c:v>
                </c:pt>
                <c:pt idx="701">
                  <c:v>14.02</c:v>
                </c:pt>
                <c:pt idx="702">
                  <c:v>14.04</c:v>
                </c:pt>
                <c:pt idx="703">
                  <c:v>14.06</c:v>
                </c:pt>
                <c:pt idx="704">
                  <c:v>14.08</c:v>
                </c:pt>
                <c:pt idx="705">
                  <c:v>14.1</c:v>
                </c:pt>
                <c:pt idx="706">
                  <c:v>14.12</c:v>
                </c:pt>
                <c:pt idx="707">
                  <c:v>14.14</c:v>
                </c:pt>
                <c:pt idx="708">
                  <c:v>14.16</c:v>
                </c:pt>
                <c:pt idx="709">
                  <c:v>14.18</c:v>
                </c:pt>
                <c:pt idx="710">
                  <c:v>14.2</c:v>
                </c:pt>
                <c:pt idx="711">
                  <c:v>14.22</c:v>
                </c:pt>
                <c:pt idx="712">
                  <c:v>14.24</c:v>
                </c:pt>
                <c:pt idx="713">
                  <c:v>14.26</c:v>
                </c:pt>
                <c:pt idx="714">
                  <c:v>14.28</c:v>
                </c:pt>
                <c:pt idx="715">
                  <c:v>14.3</c:v>
                </c:pt>
                <c:pt idx="716">
                  <c:v>14.32</c:v>
                </c:pt>
                <c:pt idx="717">
                  <c:v>14.34</c:v>
                </c:pt>
                <c:pt idx="718">
                  <c:v>14.36</c:v>
                </c:pt>
                <c:pt idx="719">
                  <c:v>14.38</c:v>
                </c:pt>
                <c:pt idx="720">
                  <c:v>14.4</c:v>
                </c:pt>
                <c:pt idx="721">
                  <c:v>14.42</c:v>
                </c:pt>
                <c:pt idx="722">
                  <c:v>14.44</c:v>
                </c:pt>
                <c:pt idx="723">
                  <c:v>14.46</c:v>
                </c:pt>
                <c:pt idx="724">
                  <c:v>14.48</c:v>
                </c:pt>
                <c:pt idx="725">
                  <c:v>14.5</c:v>
                </c:pt>
                <c:pt idx="726">
                  <c:v>14.52</c:v>
                </c:pt>
                <c:pt idx="727">
                  <c:v>14.54</c:v>
                </c:pt>
                <c:pt idx="728">
                  <c:v>14.56</c:v>
                </c:pt>
                <c:pt idx="729">
                  <c:v>14.58</c:v>
                </c:pt>
                <c:pt idx="730">
                  <c:v>14.6</c:v>
                </c:pt>
                <c:pt idx="731">
                  <c:v>14.62</c:v>
                </c:pt>
                <c:pt idx="732">
                  <c:v>14.64</c:v>
                </c:pt>
                <c:pt idx="733">
                  <c:v>14.66</c:v>
                </c:pt>
                <c:pt idx="734">
                  <c:v>14.68</c:v>
                </c:pt>
                <c:pt idx="735">
                  <c:v>14.7</c:v>
                </c:pt>
                <c:pt idx="736">
                  <c:v>14.72</c:v>
                </c:pt>
                <c:pt idx="737">
                  <c:v>14.74</c:v>
                </c:pt>
                <c:pt idx="738">
                  <c:v>14.76</c:v>
                </c:pt>
                <c:pt idx="739">
                  <c:v>14.78</c:v>
                </c:pt>
                <c:pt idx="740">
                  <c:v>14.8</c:v>
                </c:pt>
                <c:pt idx="741">
                  <c:v>14.82</c:v>
                </c:pt>
                <c:pt idx="742">
                  <c:v>14.84</c:v>
                </c:pt>
                <c:pt idx="743">
                  <c:v>14.86</c:v>
                </c:pt>
                <c:pt idx="744">
                  <c:v>14.88</c:v>
                </c:pt>
                <c:pt idx="745">
                  <c:v>14.9</c:v>
                </c:pt>
                <c:pt idx="746">
                  <c:v>14.92</c:v>
                </c:pt>
                <c:pt idx="747">
                  <c:v>14.94</c:v>
                </c:pt>
                <c:pt idx="748">
                  <c:v>14.96</c:v>
                </c:pt>
                <c:pt idx="749">
                  <c:v>14.98</c:v>
                </c:pt>
                <c:pt idx="750">
                  <c:v>15</c:v>
                </c:pt>
                <c:pt idx="751">
                  <c:v>15.02</c:v>
                </c:pt>
                <c:pt idx="752">
                  <c:v>15.04</c:v>
                </c:pt>
                <c:pt idx="753">
                  <c:v>15.06</c:v>
                </c:pt>
                <c:pt idx="754">
                  <c:v>15.08</c:v>
                </c:pt>
                <c:pt idx="755">
                  <c:v>15.1</c:v>
                </c:pt>
                <c:pt idx="756">
                  <c:v>15.12</c:v>
                </c:pt>
                <c:pt idx="757">
                  <c:v>15.14</c:v>
                </c:pt>
                <c:pt idx="758">
                  <c:v>15.16</c:v>
                </c:pt>
                <c:pt idx="759">
                  <c:v>15.18</c:v>
                </c:pt>
                <c:pt idx="760">
                  <c:v>15.2</c:v>
                </c:pt>
                <c:pt idx="761">
                  <c:v>15.22</c:v>
                </c:pt>
                <c:pt idx="762">
                  <c:v>15.24</c:v>
                </c:pt>
                <c:pt idx="763">
                  <c:v>15.26</c:v>
                </c:pt>
                <c:pt idx="764">
                  <c:v>15.28</c:v>
                </c:pt>
                <c:pt idx="765">
                  <c:v>15.3</c:v>
                </c:pt>
                <c:pt idx="766">
                  <c:v>15.32</c:v>
                </c:pt>
                <c:pt idx="767">
                  <c:v>15.34</c:v>
                </c:pt>
                <c:pt idx="768">
                  <c:v>15.36</c:v>
                </c:pt>
                <c:pt idx="769">
                  <c:v>15.38</c:v>
                </c:pt>
                <c:pt idx="770">
                  <c:v>15.4</c:v>
                </c:pt>
                <c:pt idx="771">
                  <c:v>15.42</c:v>
                </c:pt>
                <c:pt idx="772">
                  <c:v>15.44</c:v>
                </c:pt>
                <c:pt idx="773">
                  <c:v>15.46</c:v>
                </c:pt>
                <c:pt idx="774">
                  <c:v>15.48</c:v>
                </c:pt>
                <c:pt idx="775">
                  <c:v>15.5</c:v>
                </c:pt>
                <c:pt idx="776">
                  <c:v>15.52</c:v>
                </c:pt>
                <c:pt idx="777">
                  <c:v>15.54</c:v>
                </c:pt>
                <c:pt idx="778">
                  <c:v>15.56</c:v>
                </c:pt>
                <c:pt idx="779">
                  <c:v>15.58</c:v>
                </c:pt>
                <c:pt idx="780">
                  <c:v>15.6</c:v>
                </c:pt>
                <c:pt idx="781">
                  <c:v>15.62</c:v>
                </c:pt>
                <c:pt idx="782">
                  <c:v>15.64</c:v>
                </c:pt>
                <c:pt idx="783">
                  <c:v>15.66</c:v>
                </c:pt>
                <c:pt idx="784">
                  <c:v>15.68</c:v>
                </c:pt>
                <c:pt idx="785">
                  <c:v>15.7</c:v>
                </c:pt>
                <c:pt idx="786">
                  <c:v>15.72</c:v>
                </c:pt>
                <c:pt idx="787">
                  <c:v>15.74</c:v>
                </c:pt>
                <c:pt idx="788">
                  <c:v>15.76</c:v>
                </c:pt>
                <c:pt idx="789">
                  <c:v>15.78</c:v>
                </c:pt>
                <c:pt idx="790">
                  <c:v>15.8</c:v>
                </c:pt>
                <c:pt idx="791">
                  <c:v>15.82</c:v>
                </c:pt>
                <c:pt idx="792">
                  <c:v>15.84</c:v>
                </c:pt>
                <c:pt idx="793">
                  <c:v>15.86</c:v>
                </c:pt>
                <c:pt idx="794">
                  <c:v>15.88</c:v>
                </c:pt>
                <c:pt idx="795">
                  <c:v>15.9</c:v>
                </c:pt>
                <c:pt idx="796">
                  <c:v>15.92</c:v>
                </c:pt>
                <c:pt idx="797">
                  <c:v>15.94</c:v>
                </c:pt>
                <c:pt idx="798">
                  <c:v>15.96</c:v>
                </c:pt>
                <c:pt idx="799">
                  <c:v>15.98</c:v>
                </c:pt>
                <c:pt idx="800">
                  <c:v>16</c:v>
                </c:pt>
                <c:pt idx="801">
                  <c:v>16.02</c:v>
                </c:pt>
                <c:pt idx="802">
                  <c:v>16.04</c:v>
                </c:pt>
                <c:pt idx="803">
                  <c:v>16.059999999999999</c:v>
                </c:pt>
                <c:pt idx="804">
                  <c:v>16.079999999999998</c:v>
                </c:pt>
                <c:pt idx="805">
                  <c:v>16.100000000000001</c:v>
                </c:pt>
                <c:pt idx="806">
                  <c:v>16.12</c:v>
                </c:pt>
                <c:pt idx="807">
                  <c:v>16.14</c:v>
                </c:pt>
                <c:pt idx="808">
                  <c:v>16.16</c:v>
                </c:pt>
                <c:pt idx="809">
                  <c:v>16.18</c:v>
                </c:pt>
                <c:pt idx="810">
                  <c:v>16.2</c:v>
                </c:pt>
                <c:pt idx="811">
                  <c:v>16.22</c:v>
                </c:pt>
                <c:pt idx="812">
                  <c:v>16.239999999999998</c:v>
                </c:pt>
                <c:pt idx="813">
                  <c:v>16.260000000000002</c:v>
                </c:pt>
                <c:pt idx="814">
                  <c:v>16.28</c:v>
                </c:pt>
                <c:pt idx="815">
                  <c:v>16.3</c:v>
                </c:pt>
                <c:pt idx="816">
                  <c:v>16.32</c:v>
                </c:pt>
                <c:pt idx="817">
                  <c:v>16.34</c:v>
                </c:pt>
                <c:pt idx="818">
                  <c:v>16.36</c:v>
                </c:pt>
                <c:pt idx="819">
                  <c:v>16.38</c:v>
                </c:pt>
                <c:pt idx="820">
                  <c:v>16.399999999999999</c:v>
                </c:pt>
                <c:pt idx="821">
                  <c:v>16.420000000000002</c:v>
                </c:pt>
                <c:pt idx="822">
                  <c:v>16.440000000000001</c:v>
                </c:pt>
                <c:pt idx="823">
                  <c:v>16.46</c:v>
                </c:pt>
                <c:pt idx="824">
                  <c:v>16.48</c:v>
                </c:pt>
                <c:pt idx="825">
                  <c:v>16.5</c:v>
                </c:pt>
                <c:pt idx="826">
                  <c:v>16.52</c:v>
                </c:pt>
                <c:pt idx="827">
                  <c:v>16.54</c:v>
                </c:pt>
                <c:pt idx="828">
                  <c:v>16.559999999999999</c:v>
                </c:pt>
                <c:pt idx="829">
                  <c:v>16.579999999999998</c:v>
                </c:pt>
                <c:pt idx="830">
                  <c:v>16.600000000000001</c:v>
                </c:pt>
                <c:pt idx="831">
                  <c:v>16.62</c:v>
                </c:pt>
                <c:pt idx="832">
                  <c:v>16.64</c:v>
                </c:pt>
                <c:pt idx="833">
                  <c:v>16.66</c:v>
                </c:pt>
                <c:pt idx="834">
                  <c:v>16.68</c:v>
                </c:pt>
                <c:pt idx="835">
                  <c:v>16.7</c:v>
                </c:pt>
                <c:pt idx="836">
                  <c:v>16.72</c:v>
                </c:pt>
                <c:pt idx="837">
                  <c:v>16.739999999999998</c:v>
                </c:pt>
                <c:pt idx="838">
                  <c:v>16.760000000000002</c:v>
                </c:pt>
                <c:pt idx="839">
                  <c:v>16.78</c:v>
                </c:pt>
                <c:pt idx="840">
                  <c:v>16.8</c:v>
                </c:pt>
                <c:pt idx="841">
                  <c:v>16.82</c:v>
                </c:pt>
                <c:pt idx="842">
                  <c:v>16.84</c:v>
                </c:pt>
                <c:pt idx="843">
                  <c:v>16.86</c:v>
                </c:pt>
                <c:pt idx="844">
                  <c:v>16.88</c:v>
                </c:pt>
                <c:pt idx="845">
                  <c:v>16.899999999999999</c:v>
                </c:pt>
                <c:pt idx="846">
                  <c:v>16.920000000000002</c:v>
                </c:pt>
                <c:pt idx="847">
                  <c:v>16.940000000000001</c:v>
                </c:pt>
                <c:pt idx="848">
                  <c:v>16.96</c:v>
                </c:pt>
                <c:pt idx="849">
                  <c:v>16.98</c:v>
                </c:pt>
                <c:pt idx="850">
                  <c:v>17</c:v>
                </c:pt>
                <c:pt idx="851">
                  <c:v>17.02</c:v>
                </c:pt>
                <c:pt idx="852">
                  <c:v>17.04</c:v>
                </c:pt>
                <c:pt idx="853">
                  <c:v>17.059999999999999</c:v>
                </c:pt>
                <c:pt idx="854">
                  <c:v>17.079999999999998</c:v>
                </c:pt>
                <c:pt idx="855">
                  <c:v>17.100000000000001</c:v>
                </c:pt>
                <c:pt idx="856">
                  <c:v>17.12</c:v>
                </c:pt>
                <c:pt idx="857">
                  <c:v>17.14</c:v>
                </c:pt>
                <c:pt idx="858">
                  <c:v>17.16</c:v>
                </c:pt>
                <c:pt idx="859">
                  <c:v>17.18</c:v>
                </c:pt>
                <c:pt idx="860">
                  <c:v>17.2</c:v>
                </c:pt>
                <c:pt idx="861">
                  <c:v>17.22</c:v>
                </c:pt>
                <c:pt idx="862">
                  <c:v>17.239999999999998</c:v>
                </c:pt>
                <c:pt idx="863">
                  <c:v>17.260000000000002</c:v>
                </c:pt>
                <c:pt idx="864">
                  <c:v>17.28</c:v>
                </c:pt>
                <c:pt idx="865">
                  <c:v>17.3</c:v>
                </c:pt>
                <c:pt idx="866">
                  <c:v>17.32</c:v>
                </c:pt>
                <c:pt idx="867">
                  <c:v>17.34</c:v>
                </c:pt>
                <c:pt idx="868">
                  <c:v>17.36</c:v>
                </c:pt>
                <c:pt idx="869">
                  <c:v>17.38</c:v>
                </c:pt>
                <c:pt idx="870">
                  <c:v>17.399999999999999</c:v>
                </c:pt>
                <c:pt idx="871">
                  <c:v>17.420000000000002</c:v>
                </c:pt>
                <c:pt idx="872">
                  <c:v>17.440000000000001</c:v>
                </c:pt>
                <c:pt idx="873">
                  <c:v>17.46</c:v>
                </c:pt>
                <c:pt idx="874">
                  <c:v>17.48</c:v>
                </c:pt>
                <c:pt idx="875">
                  <c:v>17.5</c:v>
                </c:pt>
                <c:pt idx="876">
                  <c:v>17.52</c:v>
                </c:pt>
                <c:pt idx="877">
                  <c:v>17.54</c:v>
                </c:pt>
                <c:pt idx="878">
                  <c:v>17.559999999999999</c:v>
                </c:pt>
                <c:pt idx="879">
                  <c:v>17.579999999999998</c:v>
                </c:pt>
                <c:pt idx="880">
                  <c:v>17.600000000000001</c:v>
                </c:pt>
                <c:pt idx="881">
                  <c:v>17.62</c:v>
                </c:pt>
                <c:pt idx="882">
                  <c:v>17.64</c:v>
                </c:pt>
                <c:pt idx="883">
                  <c:v>17.66</c:v>
                </c:pt>
                <c:pt idx="884">
                  <c:v>17.68</c:v>
                </c:pt>
                <c:pt idx="885">
                  <c:v>17.7</c:v>
                </c:pt>
                <c:pt idx="886">
                  <c:v>17.72</c:v>
                </c:pt>
                <c:pt idx="887">
                  <c:v>17.739999999999998</c:v>
                </c:pt>
                <c:pt idx="888">
                  <c:v>17.760000000000002</c:v>
                </c:pt>
                <c:pt idx="889">
                  <c:v>17.78</c:v>
                </c:pt>
                <c:pt idx="890">
                  <c:v>17.8</c:v>
                </c:pt>
                <c:pt idx="891">
                  <c:v>17.82</c:v>
                </c:pt>
                <c:pt idx="892">
                  <c:v>17.84</c:v>
                </c:pt>
                <c:pt idx="893">
                  <c:v>17.86</c:v>
                </c:pt>
                <c:pt idx="894">
                  <c:v>17.88</c:v>
                </c:pt>
                <c:pt idx="895">
                  <c:v>17.899999999999999</c:v>
                </c:pt>
                <c:pt idx="896">
                  <c:v>17.920000000000002</c:v>
                </c:pt>
                <c:pt idx="897">
                  <c:v>17.940000000000001</c:v>
                </c:pt>
                <c:pt idx="898">
                  <c:v>17.96</c:v>
                </c:pt>
                <c:pt idx="899">
                  <c:v>17.98</c:v>
                </c:pt>
                <c:pt idx="900">
                  <c:v>18</c:v>
                </c:pt>
                <c:pt idx="901">
                  <c:v>18.02</c:v>
                </c:pt>
                <c:pt idx="902">
                  <c:v>18.04</c:v>
                </c:pt>
                <c:pt idx="903">
                  <c:v>18.059999999999999</c:v>
                </c:pt>
                <c:pt idx="904">
                  <c:v>18.079999999999998</c:v>
                </c:pt>
                <c:pt idx="905">
                  <c:v>18.100000000000001</c:v>
                </c:pt>
                <c:pt idx="906">
                  <c:v>18.12</c:v>
                </c:pt>
                <c:pt idx="907">
                  <c:v>18.14</c:v>
                </c:pt>
                <c:pt idx="908">
                  <c:v>18.16</c:v>
                </c:pt>
                <c:pt idx="909">
                  <c:v>18.18</c:v>
                </c:pt>
                <c:pt idx="910">
                  <c:v>18.2</c:v>
                </c:pt>
                <c:pt idx="911">
                  <c:v>18.22</c:v>
                </c:pt>
                <c:pt idx="912">
                  <c:v>18.239999999999998</c:v>
                </c:pt>
                <c:pt idx="913">
                  <c:v>18.260000000000002</c:v>
                </c:pt>
                <c:pt idx="914">
                  <c:v>18.28</c:v>
                </c:pt>
                <c:pt idx="915">
                  <c:v>18.3</c:v>
                </c:pt>
                <c:pt idx="916">
                  <c:v>18.32</c:v>
                </c:pt>
                <c:pt idx="917">
                  <c:v>18.34</c:v>
                </c:pt>
                <c:pt idx="918">
                  <c:v>18.36</c:v>
                </c:pt>
                <c:pt idx="919">
                  <c:v>18.38</c:v>
                </c:pt>
                <c:pt idx="920">
                  <c:v>18.399999999999999</c:v>
                </c:pt>
                <c:pt idx="921">
                  <c:v>18.420000000000002</c:v>
                </c:pt>
                <c:pt idx="922">
                  <c:v>18.440000000000001</c:v>
                </c:pt>
                <c:pt idx="923">
                  <c:v>18.46</c:v>
                </c:pt>
                <c:pt idx="924">
                  <c:v>18.48</c:v>
                </c:pt>
                <c:pt idx="925">
                  <c:v>18.5</c:v>
                </c:pt>
                <c:pt idx="926">
                  <c:v>18.52</c:v>
                </c:pt>
                <c:pt idx="927">
                  <c:v>18.54</c:v>
                </c:pt>
                <c:pt idx="928">
                  <c:v>18.559999999999999</c:v>
                </c:pt>
                <c:pt idx="929">
                  <c:v>18.579999999999998</c:v>
                </c:pt>
                <c:pt idx="930">
                  <c:v>18.600000000000001</c:v>
                </c:pt>
                <c:pt idx="931">
                  <c:v>18.62</c:v>
                </c:pt>
                <c:pt idx="932">
                  <c:v>18.64</c:v>
                </c:pt>
                <c:pt idx="933">
                  <c:v>18.66</c:v>
                </c:pt>
                <c:pt idx="934">
                  <c:v>18.68</c:v>
                </c:pt>
                <c:pt idx="935">
                  <c:v>18.7</c:v>
                </c:pt>
                <c:pt idx="936">
                  <c:v>18.72</c:v>
                </c:pt>
                <c:pt idx="937">
                  <c:v>18.739999999999998</c:v>
                </c:pt>
                <c:pt idx="938">
                  <c:v>18.760000000000002</c:v>
                </c:pt>
                <c:pt idx="939">
                  <c:v>18.78</c:v>
                </c:pt>
                <c:pt idx="940">
                  <c:v>18.8</c:v>
                </c:pt>
                <c:pt idx="941">
                  <c:v>18.82</c:v>
                </c:pt>
                <c:pt idx="942">
                  <c:v>18.84</c:v>
                </c:pt>
                <c:pt idx="943">
                  <c:v>18.86</c:v>
                </c:pt>
                <c:pt idx="944">
                  <c:v>18.88</c:v>
                </c:pt>
                <c:pt idx="945">
                  <c:v>18.899999999999999</c:v>
                </c:pt>
                <c:pt idx="946">
                  <c:v>18.920000000000002</c:v>
                </c:pt>
                <c:pt idx="947">
                  <c:v>18.940000000000001</c:v>
                </c:pt>
                <c:pt idx="948">
                  <c:v>18.96</c:v>
                </c:pt>
                <c:pt idx="949">
                  <c:v>18.98</c:v>
                </c:pt>
                <c:pt idx="950">
                  <c:v>19</c:v>
                </c:pt>
                <c:pt idx="951">
                  <c:v>19.02</c:v>
                </c:pt>
                <c:pt idx="952">
                  <c:v>19.04</c:v>
                </c:pt>
                <c:pt idx="953">
                  <c:v>19.059999999999999</c:v>
                </c:pt>
                <c:pt idx="954">
                  <c:v>19.079999999999998</c:v>
                </c:pt>
                <c:pt idx="955">
                  <c:v>19.100000000000001</c:v>
                </c:pt>
                <c:pt idx="956">
                  <c:v>19.12</c:v>
                </c:pt>
                <c:pt idx="957">
                  <c:v>19.14</c:v>
                </c:pt>
                <c:pt idx="958">
                  <c:v>19.16</c:v>
                </c:pt>
                <c:pt idx="959">
                  <c:v>19.18</c:v>
                </c:pt>
                <c:pt idx="960">
                  <c:v>19.2</c:v>
                </c:pt>
                <c:pt idx="961">
                  <c:v>19.22</c:v>
                </c:pt>
                <c:pt idx="962">
                  <c:v>19.239999999999998</c:v>
                </c:pt>
                <c:pt idx="963">
                  <c:v>19.260000000000002</c:v>
                </c:pt>
                <c:pt idx="964">
                  <c:v>19.28</c:v>
                </c:pt>
                <c:pt idx="965">
                  <c:v>19.3</c:v>
                </c:pt>
                <c:pt idx="966">
                  <c:v>19.32</c:v>
                </c:pt>
                <c:pt idx="967">
                  <c:v>19.34</c:v>
                </c:pt>
                <c:pt idx="968">
                  <c:v>19.36</c:v>
                </c:pt>
                <c:pt idx="969">
                  <c:v>19.38</c:v>
                </c:pt>
                <c:pt idx="970">
                  <c:v>19.399999999999999</c:v>
                </c:pt>
                <c:pt idx="971">
                  <c:v>19.420000000000002</c:v>
                </c:pt>
                <c:pt idx="972">
                  <c:v>19.440000000000001</c:v>
                </c:pt>
                <c:pt idx="973">
                  <c:v>19.46</c:v>
                </c:pt>
                <c:pt idx="974">
                  <c:v>19.48</c:v>
                </c:pt>
                <c:pt idx="975">
                  <c:v>19.5</c:v>
                </c:pt>
                <c:pt idx="976">
                  <c:v>19.52</c:v>
                </c:pt>
                <c:pt idx="977">
                  <c:v>19.54</c:v>
                </c:pt>
                <c:pt idx="978">
                  <c:v>19.559999999999999</c:v>
                </c:pt>
                <c:pt idx="979">
                  <c:v>19.579999999999998</c:v>
                </c:pt>
                <c:pt idx="980">
                  <c:v>19.600000000000001</c:v>
                </c:pt>
                <c:pt idx="981">
                  <c:v>19.62</c:v>
                </c:pt>
                <c:pt idx="982">
                  <c:v>19.64</c:v>
                </c:pt>
                <c:pt idx="983">
                  <c:v>19.66</c:v>
                </c:pt>
                <c:pt idx="984">
                  <c:v>19.68</c:v>
                </c:pt>
                <c:pt idx="985">
                  <c:v>19.7</c:v>
                </c:pt>
                <c:pt idx="986">
                  <c:v>19.72</c:v>
                </c:pt>
                <c:pt idx="987">
                  <c:v>19.739999999999998</c:v>
                </c:pt>
                <c:pt idx="988">
                  <c:v>19.760000000000002</c:v>
                </c:pt>
                <c:pt idx="989">
                  <c:v>19.78</c:v>
                </c:pt>
                <c:pt idx="990">
                  <c:v>19.8</c:v>
                </c:pt>
                <c:pt idx="991">
                  <c:v>19.82</c:v>
                </c:pt>
                <c:pt idx="992">
                  <c:v>19.84</c:v>
                </c:pt>
                <c:pt idx="993">
                  <c:v>19.86</c:v>
                </c:pt>
                <c:pt idx="994">
                  <c:v>19.88</c:v>
                </c:pt>
                <c:pt idx="995">
                  <c:v>19.899999999999999</c:v>
                </c:pt>
                <c:pt idx="996">
                  <c:v>19.920000000000002</c:v>
                </c:pt>
                <c:pt idx="997">
                  <c:v>19.940000000000001</c:v>
                </c:pt>
                <c:pt idx="998">
                  <c:v>19.96</c:v>
                </c:pt>
                <c:pt idx="999">
                  <c:v>19.98</c:v>
                </c:pt>
                <c:pt idx="1000">
                  <c:v>20</c:v>
                </c:pt>
                <c:pt idx="1001">
                  <c:v>20.02</c:v>
                </c:pt>
                <c:pt idx="1002">
                  <c:v>20.04</c:v>
                </c:pt>
                <c:pt idx="1003">
                  <c:v>20.059999999999999</c:v>
                </c:pt>
                <c:pt idx="1004">
                  <c:v>20.079999999999998</c:v>
                </c:pt>
                <c:pt idx="1005">
                  <c:v>20.100000000000001</c:v>
                </c:pt>
                <c:pt idx="1006">
                  <c:v>20.12</c:v>
                </c:pt>
                <c:pt idx="1007">
                  <c:v>20.14</c:v>
                </c:pt>
                <c:pt idx="1008">
                  <c:v>20.16</c:v>
                </c:pt>
                <c:pt idx="1009">
                  <c:v>20.18</c:v>
                </c:pt>
              </c:numCache>
            </c:numRef>
          </c:xVal>
          <c:yVal>
            <c:numRef>
              <c:f>LiCl_NaCl_Comp_35_65_temp_750_T!$B$1:$B$1010</c:f>
              <c:numCache>
                <c:formatCode>General</c:formatCode>
                <c:ptCount val="1010"/>
                <c:pt idx="0">
                  <c:v>731.22550999999999</c:v>
                </c:pt>
                <c:pt idx="1">
                  <c:v>731.43152599999996</c:v>
                </c:pt>
                <c:pt idx="2">
                  <c:v>731.30575999999996</c:v>
                </c:pt>
                <c:pt idx="3">
                  <c:v>731.41006100000004</c:v>
                </c:pt>
                <c:pt idx="4">
                  <c:v>731.41680299999996</c:v>
                </c:pt>
                <c:pt idx="5">
                  <c:v>731.46385299999997</c:v>
                </c:pt>
                <c:pt idx="6">
                  <c:v>731.52693399999998</c:v>
                </c:pt>
                <c:pt idx="7">
                  <c:v>731.47904900000003</c:v>
                </c:pt>
                <c:pt idx="8">
                  <c:v>731.62875499999996</c:v>
                </c:pt>
                <c:pt idx="9">
                  <c:v>731.60424399999999</c:v>
                </c:pt>
                <c:pt idx="10">
                  <c:v>731.69308999999998</c:v>
                </c:pt>
                <c:pt idx="11">
                  <c:v>731.66715199999999</c:v>
                </c:pt>
                <c:pt idx="12">
                  <c:v>731.60551599999997</c:v>
                </c:pt>
                <c:pt idx="13">
                  <c:v>731.76703699999996</c:v>
                </c:pt>
                <c:pt idx="14">
                  <c:v>731.49049300000001</c:v>
                </c:pt>
                <c:pt idx="15">
                  <c:v>731.58222899999998</c:v>
                </c:pt>
                <c:pt idx="16">
                  <c:v>731.67154200000004</c:v>
                </c:pt>
                <c:pt idx="17">
                  <c:v>731.72422500000005</c:v>
                </c:pt>
                <c:pt idx="18">
                  <c:v>731.67677400000002</c:v>
                </c:pt>
                <c:pt idx="19">
                  <c:v>731.75974099999996</c:v>
                </c:pt>
                <c:pt idx="20">
                  <c:v>731.83705199999997</c:v>
                </c:pt>
                <c:pt idx="21">
                  <c:v>731.71530700000005</c:v>
                </c:pt>
                <c:pt idx="22">
                  <c:v>731.65310999999997</c:v>
                </c:pt>
                <c:pt idx="23">
                  <c:v>731.75507000000005</c:v>
                </c:pt>
                <c:pt idx="24">
                  <c:v>731.64759800000002</c:v>
                </c:pt>
                <c:pt idx="25">
                  <c:v>731.68154500000003</c:v>
                </c:pt>
                <c:pt idx="26">
                  <c:v>731.80649800000003</c:v>
                </c:pt>
                <c:pt idx="27">
                  <c:v>731.86190399999998</c:v>
                </c:pt>
                <c:pt idx="28">
                  <c:v>731.71540600000003</c:v>
                </c:pt>
                <c:pt idx="29">
                  <c:v>731.87313300000005</c:v>
                </c:pt>
                <c:pt idx="30">
                  <c:v>731.93798100000004</c:v>
                </c:pt>
                <c:pt idx="31">
                  <c:v>731.87988299999995</c:v>
                </c:pt>
                <c:pt idx="32">
                  <c:v>731.96338100000003</c:v>
                </c:pt>
                <c:pt idx="33">
                  <c:v>731.88023399999997</c:v>
                </c:pt>
                <c:pt idx="34">
                  <c:v>731.95275700000002</c:v>
                </c:pt>
                <c:pt idx="35">
                  <c:v>732.043363</c:v>
                </c:pt>
                <c:pt idx="36">
                  <c:v>732.03330100000005</c:v>
                </c:pt>
                <c:pt idx="37">
                  <c:v>731.970732</c:v>
                </c:pt>
                <c:pt idx="38">
                  <c:v>732.01072899999997</c:v>
                </c:pt>
                <c:pt idx="39">
                  <c:v>731.92383199999995</c:v>
                </c:pt>
                <c:pt idx="40">
                  <c:v>731.86393199999998</c:v>
                </c:pt>
                <c:pt idx="41">
                  <c:v>732.01407400000005</c:v>
                </c:pt>
                <c:pt idx="42">
                  <c:v>731.97777099999996</c:v>
                </c:pt>
                <c:pt idx="43">
                  <c:v>732.01364699999999</c:v>
                </c:pt>
                <c:pt idx="44">
                  <c:v>731.92589099999998</c:v>
                </c:pt>
                <c:pt idx="45">
                  <c:v>732.03925300000003</c:v>
                </c:pt>
                <c:pt idx="46">
                  <c:v>732.09664999999995</c:v>
                </c:pt>
                <c:pt idx="47">
                  <c:v>732.04770599999995</c:v>
                </c:pt>
                <c:pt idx="48">
                  <c:v>732.02283699999998</c:v>
                </c:pt>
                <c:pt idx="49">
                  <c:v>732.04943700000001</c:v>
                </c:pt>
                <c:pt idx="50">
                  <c:v>732.11035400000003</c:v>
                </c:pt>
                <c:pt idx="51">
                  <c:v>732.03946199999996</c:v>
                </c:pt>
                <c:pt idx="52">
                  <c:v>732.09060299999999</c:v>
                </c:pt>
                <c:pt idx="53">
                  <c:v>732.11601599999995</c:v>
                </c:pt>
                <c:pt idx="54">
                  <c:v>732.17875500000002</c:v>
                </c:pt>
                <c:pt idx="55">
                  <c:v>732.20748700000001</c:v>
                </c:pt>
                <c:pt idx="56">
                  <c:v>732.08764499999995</c:v>
                </c:pt>
                <c:pt idx="57">
                  <c:v>732.30309499999998</c:v>
                </c:pt>
                <c:pt idx="58">
                  <c:v>732.19102099999998</c:v>
                </c:pt>
                <c:pt idx="59">
                  <c:v>732.12634800000001</c:v>
                </c:pt>
                <c:pt idx="60">
                  <c:v>732.11862799999994</c:v>
                </c:pt>
                <c:pt idx="61">
                  <c:v>732.336726</c:v>
                </c:pt>
                <c:pt idx="62">
                  <c:v>732.08834999999999</c:v>
                </c:pt>
                <c:pt idx="63">
                  <c:v>732.21368299999995</c:v>
                </c:pt>
                <c:pt idx="64">
                  <c:v>732.15635999999995</c:v>
                </c:pt>
                <c:pt idx="65">
                  <c:v>732.05854999999997</c:v>
                </c:pt>
                <c:pt idx="66">
                  <c:v>732.18291599999998</c:v>
                </c:pt>
                <c:pt idx="67">
                  <c:v>732.29855099999997</c:v>
                </c:pt>
                <c:pt idx="68">
                  <c:v>732.21078699999998</c:v>
                </c:pt>
                <c:pt idx="69">
                  <c:v>732.13048400000002</c:v>
                </c:pt>
                <c:pt idx="70">
                  <c:v>732.18973200000005</c:v>
                </c:pt>
                <c:pt idx="71">
                  <c:v>732.17667800000004</c:v>
                </c:pt>
                <c:pt idx="72">
                  <c:v>732.22985000000006</c:v>
                </c:pt>
                <c:pt idx="73">
                  <c:v>732.19950600000004</c:v>
                </c:pt>
                <c:pt idx="74">
                  <c:v>732.24946899999998</c:v>
                </c:pt>
                <c:pt idx="75">
                  <c:v>732.29440299999999</c:v>
                </c:pt>
                <c:pt idx="76">
                  <c:v>732.32918500000005</c:v>
                </c:pt>
                <c:pt idx="77">
                  <c:v>732.25048900000002</c:v>
                </c:pt>
                <c:pt idx="78">
                  <c:v>732.32946500000003</c:v>
                </c:pt>
                <c:pt idx="79">
                  <c:v>732.24187700000004</c:v>
                </c:pt>
                <c:pt idx="80">
                  <c:v>732.28211399999998</c:v>
                </c:pt>
                <c:pt idx="81">
                  <c:v>732.30315199999995</c:v>
                </c:pt>
                <c:pt idx="82">
                  <c:v>732.18633899999998</c:v>
                </c:pt>
                <c:pt idx="83">
                  <c:v>732.25817700000005</c:v>
                </c:pt>
                <c:pt idx="84">
                  <c:v>732.247434</c:v>
                </c:pt>
                <c:pt idx="85">
                  <c:v>732.26556900000003</c:v>
                </c:pt>
                <c:pt idx="86">
                  <c:v>732.41073300000005</c:v>
                </c:pt>
                <c:pt idx="87">
                  <c:v>732.34467400000005</c:v>
                </c:pt>
                <c:pt idx="88">
                  <c:v>732.38512700000001</c:v>
                </c:pt>
                <c:pt idx="89">
                  <c:v>732.26167099999998</c:v>
                </c:pt>
                <c:pt idx="90">
                  <c:v>732.27068799999995</c:v>
                </c:pt>
                <c:pt idx="91">
                  <c:v>732.32751599999995</c:v>
                </c:pt>
                <c:pt idx="92">
                  <c:v>732.451458</c:v>
                </c:pt>
                <c:pt idx="93">
                  <c:v>732.34818600000006</c:v>
                </c:pt>
                <c:pt idx="94">
                  <c:v>732.42071899999996</c:v>
                </c:pt>
                <c:pt idx="95">
                  <c:v>732.35463700000003</c:v>
                </c:pt>
                <c:pt idx="96">
                  <c:v>732.34600799999998</c:v>
                </c:pt>
                <c:pt idx="97">
                  <c:v>732.40969500000006</c:v>
                </c:pt>
                <c:pt idx="98">
                  <c:v>732.43624999999997</c:v>
                </c:pt>
                <c:pt idx="99">
                  <c:v>732.53101900000001</c:v>
                </c:pt>
                <c:pt idx="100">
                  <c:v>732.45503900000006</c:v>
                </c:pt>
                <c:pt idx="101">
                  <c:v>732.39966600000002</c:v>
                </c:pt>
                <c:pt idx="102">
                  <c:v>732.44811500000003</c:v>
                </c:pt>
                <c:pt idx="103">
                  <c:v>732.42770499999995</c:v>
                </c:pt>
                <c:pt idx="104">
                  <c:v>732.46502599999997</c:v>
                </c:pt>
                <c:pt idx="105">
                  <c:v>732.20574999999997</c:v>
                </c:pt>
                <c:pt idx="106">
                  <c:v>732.41551400000003</c:v>
                </c:pt>
                <c:pt idx="107">
                  <c:v>732.51962900000001</c:v>
                </c:pt>
                <c:pt idx="108">
                  <c:v>732.44075799999996</c:v>
                </c:pt>
                <c:pt idx="109">
                  <c:v>732.545706</c:v>
                </c:pt>
                <c:pt idx="110">
                  <c:v>732.34057099999995</c:v>
                </c:pt>
                <c:pt idx="111">
                  <c:v>732.45897100000002</c:v>
                </c:pt>
                <c:pt idx="112">
                  <c:v>732.53268800000001</c:v>
                </c:pt>
                <c:pt idx="113">
                  <c:v>732.44297600000004</c:v>
                </c:pt>
                <c:pt idx="114">
                  <c:v>732.46280200000001</c:v>
                </c:pt>
                <c:pt idx="115">
                  <c:v>732.41116299999999</c:v>
                </c:pt>
                <c:pt idx="116">
                  <c:v>732.48718699999995</c:v>
                </c:pt>
                <c:pt idx="117">
                  <c:v>732.68862000000001</c:v>
                </c:pt>
                <c:pt idx="118">
                  <c:v>732.45042699999999</c:v>
                </c:pt>
                <c:pt idx="119">
                  <c:v>732.41203800000005</c:v>
                </c:pt>
                <c:pt idx="120">
                  <c:v>732.38442399999997</c:v>
                </c:pt>
                <c:pt idx="121">
                  <c:v>732.43092999999999</c:v>
                </c:pt>
                <c:pt idx="122">
                  <c:v>732.52999899999998</c:v>
                </c:pt>
                <c:pt idx="123">
                  <c:v>732.46584700000005</c:v>
                </c:pt>
                <c:pt idx="124">
                  <c:v>732.56385799999998</c:v>
                </c:pt>
                <c:pt idx="125">
                  <c:v>732.45667100000003</c:v>
                </c:pt>
                <c:pt idx="126">
                  <c:v>732.494641</c:v>
                </c:pt>
                <c:pt idx="127">
                  <c:v>732.63316999999995</c:v>
                </c:pt>
                <c:pt idx="128">
                  <c:v>732.64872800000001</c:v>
                </c:pt>
                <c:pt idx="129">
                  <c:v>732.54299500000002</c:v>
                </c:pt>
                <c:pt idx="130">
                  <c:v>732.47327900000005</c:v>
                </c:pt>
                <c:pt idx="131">
                  <c:v>732.37139999999999</c:v>
                </c:pt>
                <c:pt idx="132">
                  <c:v>732.62542199999996</c:v>
                </c:pt>
                <c:pt idx="133">
                  <c:v>732.64443000000006</c:v>
                </c:pt>
                <c:pt idx="134">
                  <c:v>732.519544</c:v>
                </c:pt>
                <c:pt idx="135">
                  <c:v>732.46294899999998</c:v>
                </c:pt>
                <c:pt idx="136">
                  <c:v>732.53307800000005</c:v>
                </c:pt>
                <c:pt idx="137">
                  <c:v>732.69848200000001</c:v>
                </c:pt>
                <c:pt idx="138">
                  <c:v>732.57803000000001</c:v>
                </c:pt>
                <c:pt idx="139">
                  <c:v>732.69082700000001</c:v>
                </c:pt>
                <c:pt idx="140">
                  <c:v>732.50289999999995</c:v>
                </c:pt>
                <c:pt idx="141">
                  <c:v>732.52888800000005</c:v>
                </c:pt>
                <c:pt idx="142">
                  <c:v>732.541428</c:v>
                </c:pt>
                <c:pt idx="143">
                  <c:v>732.73352499999999</c:v>
                </c:pt>
                <c:pt idx="144">
                  <c:v>732.72159899999997</c:v>
                </c:pt>
                <c:pt idx="145">
                  <c:v>732.45733399999995</c:v>
                </c:pt>
                <c:pt idx="146">
                  <c:v>732.58110099999999</c:v>
                </c:pt>
                <c:pt idx="147">
                  <c:v>732.671739</c:v>
                </c:pt>
                <c:pt idx="148">
                  <c:v>732.70612700000004</c:v>
                </c:pt>
                <c:pt idx="149">
                  <c:v>732.538816</c:v>
                </c:pt>
                <c:pt idx="150">
                  <c:v>732.38204099999996</c:v>
                </c:pt>
                <c:pt idx="151">
                  <c:v>732.46752500000002</c:v>
                </c:pt>
                <c:pt idx="152">
                  <c:v>732.62256000000002</c:v>
                </c:pt>
                <c:pt idx="153">
                  <c:v>732.65818200000001</c:v>
                </c:pt>
                <c:pt idx="154">
                  <c:v>732.54675099999997</c:v>
                </c:pt>
                <c:pt idx="155">
                  <c:v>732.49343699999997</c:v>
                </c:pt>
                <c:pt idx="156">
                  <c:v>732.63592100000005</c:v>
                </c:pt>
                <c:pt idx="157">
                  <c:v>732.53160500000001</c:v>
                </c:pt>
                <c:pt idx="158">
                  <c:v>732.74292500000001</c:v>
                </c:pt>
                <c:pt idx="159">
                  <c:v>732.63736600000004</c:v>
                </c:pt>
                <c:pt idx="160">
                  <c:v>732.46941500000003</c:v>
                </c:pt>
                <c:pt idx="161">
                  <c:v>732.72372700000005</c:v>
                </c:pt>
                <c:pt idx="162">
                  <c:v>732.66928600000006</c:v>
                </c:pt>
                <c:pt idx="163">
                  <c:v>732.719695</c:v>
                </c:pt>
                <c:pt idx="164">
                  <c:v>732.65889300000003</c:v>
                </c:pt>
                <c:pt idx="165">
                  <c:v>732.57266900000002</c:v>
                </c:pt>
                <c:pt idx="166">
                  <c:v>732.58042699999999</c:v>
                </c:pt>
                <c:pt idx="167">
                  <c:v>732.61114699999996</c:v>
                </c:pt>
                <c:pt idx="168">
                  <c:v>732.77694799999995</c:v>
                </c:pt>
                <c:pt idx="169">
                  <c:v>732.74836800000003</c:v>
                </c:pt>
                <c:pt idx="170">
                  <c:v>732.62693400000001</c:v>
                </c:pt>
                <c:pt idx="171">
                  <c:v>732.50632199999995</c:v>
                </c:pt>
                <c:pt idx="172">
                  <c:v>732.54318699999999</c:v>
                </c:pt>
                <c:pt idx="173">
                  <c:v>732.63328899999999</c:v>
                </c:pt>
                <c:pt idx="174">
                  <c:v>732.74093100000005</c:v>
                </c:pt>
                <c:pt idx="175">
                  <c:v>732.74604799999997</c:v>
                </c:pt>
                <c:pt idx="176">
                  <c:v>732.64413999999999</c:v>
                </c:pt>
                <c:pt idx="177">
                  <c:v>732.89194499999996</c:v>
                </c:pt>
                <c:pt idx="178">
                  <c:v>732.71317299999998</c:v>
                </c:pt>
                <c:pt idx="179">
                  <c:v>732.72098100000005</c:v>
                </c:pt>
                <c:pt idx="180">
                  <c:v>732.59294399999999</c:v>
                </c:pt>
                <c:pt idx="181">
                  <c:v>732.69272799999999</c:v>
                </c:pt>
                <c:pt idx="182">
                  <c:v>732.74250900000004</c:v>
                </c:pt>
                <c:pt idx="183">
                  <c:v>732.75814300000002</c:v>
                </c:pt>
                <c:pt idx="184">
                  <c:v>732.63137400000005</c:v>
                </c:pt>
                <c:pt idx="185">
                  <c:v>732.77341999999999</c:v>
                </c:pt>
                <c:pt idx="186">
                  <c:v>732.76688999999999</c:v>
                </c:pt>
                <c:pt idx="187">
                  <c:v>732.62984100000006</c:v>
                </c:pt>
                <c:pt idx="188">
                  <c:v>732.83316400000001</c:v>
                </c:pt>
                <c:pt idx="189">
                  <c:v>732.566281</c:v>
                </c:pt>
                <c:pt idx="190">
                  <c:v>732.597939</c:v>
                </c:pt>
                <c:pt idx="191">
                  <c:v>732.59634400000004</c:v>
                </c:pt>
                <c:pt idx="192">
                  <c:v>732.66756599999997</c:v>
                </c:pt>
                <c:pt idx="193">
                  <c:v>732.83070499999997</c:v>
                </c:pt>
                <c:pt idx="194">
                  <c:v>732.82821999999999</c:v>
                </c:pt>
                <c:pt idx="195">
                  <c:v>732.646299</c:v>
                </c:pt>
                <c:pt idx="196">
                  <c:v>732.77946999999995</c:v>
                </c:pt>
                <c:pt idx="197">
                  <c:v>732.83005000000003</c:v>
                </c:pt>
                <c:pt idx="198">
                  <c:v>732.77338399999996</c:v>
                </c:pt>
                <c:pt idx="199">
                  <c:v>732.841902</c:v>
                </c:pt>
                <c:pt idx="200">
                  <c:v>732.69088099999999</c:v>
                </c:pt>
                <c:pt idx="201">
                  <c:v>732.68987800000002</c:v>
                </c:pt>
                <c:pt idx="202">
                  <c:v>732.62556600000005</c:v>
                </c:pt>
                <c:pt idx="203">
                  <c:v>732.776477</c:v>
                </c:pt>
                <c:pt idx="204">
                  <c:v>732.65711399999998</c:v>
                </c:pt>
                <c:pt idx="205">
                  <c:v>732.68943899999999</c:v>
                </c:pt>
                <c:pt idx="206">
                  <c:v>732.76247799999999</c:v>
                </c:pt>
                <c:pt idx="207">
                  <c:v>732.73975499999995</c:v>
                </c:pt>
                <c:pt idx="208">
                  <c:v>732.83928700000001</c:v>
                </c:pt>
                <c:pt idx="209">
                  <c:v>732.77723100000003</c:v>
                </c:pt>
                <c:pt idx="210">
                  <c:v>732.82144000000005</c:v>
                </c:pt>
                <c:pt idx="211">
                  <c:v>732.86024499999996</c:v>
                </c:pt>
                <c:pt idx="212">
                  <c:v>732.77104599999996</c:v>
                </c:pt>
                <c:pt idx="213">
                  <c:v>732.82495300000005</c:v>
                </c:pt>
                <c:pt idx="214">
                  <c:v>732.77603799999997</c:v>
                </c:pt>
                <c:pt idx="215">
                  <c:v>732.77965600000005</c:v>
                </c:pt>
                <c:pt idx="216">
                  <c:v>732.70247400000005</c:v>
                </c:pt>
                <c:pt idx="217">
                  <c:v>732.84131300000001</c:v>
                </c:pt>
                <c:pt idx="218">
                  <c:v>732.83639700000003</c:v>
                </c:pt>
                <c:pt idx="219">
                  <c:v>732.92276200000003</c:v>
                </c:pt>
                <c:pt idx="220">
                  <c:v>732.87097800000004</c:v>
                </c:pt>
                <c:pt idx="221">
                  <c:v>732.73632099999998</c:v>
                </c:pt>
                <c:pt idx="222">
                  <c:v>732.77306599999997</c:v>
                </c:pt>
                <c:pt idx="223">
                  <c:v>732.92046900000003</c:v>
                </c:pt>
                <c:pt idx="224">
                  <c:v>732.899137</c:v>
                </c:pt>
                <c:pt idx="225">
                  <c:v>732.76782700000001</c:v>
                </c:pt>
                <c:pt idx="226">
                  <c:v>732.75390500000003</c:v>
                </c:pt>
                <c:pt idx="227">
                  <c:v>732.76035300000001</c:v>
                </c:pt>
                <c:pt idx="228">
                  <c:v>732.77875500000005</c:v>
                </c:pt>
                <c:pt idx="229">
                  <c:v>732.76989000000003</c:v>
                </c:pt>
                <c:pt idx="230">
                  <c:v>732.81321700000001</c:v>
                </c:pt>
                <c:pt idx="231">
                  <c:v>732.87000399999999</c:v>
                </c:pt>
                <c:pt idx="232">
                  <c:v>732.81197399999996</c:v>
                </c:pt>
                <c:pt idx="233">
                  <c:v>732.77115900000001</c:v>
                </c:pt>
                <c:pt idx="234">
                  <c:v>732.86425199999996</c:v>
                </c:pt>
                <c:pt idx="235">
                  <c:v>732.78409599999998</c:v>
                </c:pt>
                <c:pt idx="236">
                  <c:v>732.801108</c:v>
                </c:pt>
                <c:pt idx="237">
                  <c:v>732.83489299999997</c:v>
                </c:pt>
                <c:pt idx="238">
                  <c:v>732.96867699999996</c:v>
                </c:pt>
                <c:pt idx="239">
                  <c:v>732.832629</c:v>
                </c:pt>
                <c:pt idx="240">
                  <c:v>732.69377599999996</c:v>
                </c:pt>
                <c:pt idx="241">
                  <c:v>732.70723699999996</c:v>
                </c:pt>
                <c:pt idx="242">
                  <c:v>732.78144199999997</c:v>
                </c:pt>
                <c:pt idx="243">
                  <c:v>732.84397300000001</c:v>
                </c:pt>
                <c:pt idx="244">
                  <c:v>732.77628800000002</c:v>
                </c:pt>
                <c:pt idx="245">
                  <c:v>732.77850599999999</c:v>
                </c:pt>
                <c:pt idx="246">
                  <c:v>732.840239</c:v>
                </c:pt>
                <c:pt idx="247">
                  <c:v>732.75757599999997</c:v>
                </c:pt>
                <c:pt idx="248">
                  <c:v>732.86156600000004</c:v>
                </c:pt>
                <c:pt idx="249">
                  <c:v>732.891166</c:v>
                </c:pt>
                <c:pt idx="250">
                  <c:v>732.73974099999998</c:v>
                </c:pt>
                <c:pt idx="251">
                  <c:v>732.88228400000003</c:v>
                </c:pt>
                <c:pt idx="252">
                  <c:v>732.88823400000001</c:v>
                </c:pt>
                <c:pt idx="253">
                  <c:v>732.95954200000006</c:v>
                </c:pt>
                <c:pt idx="254">
                  <c:v>732.95556999999997</c:v>
                </c:pt>
                <c:pt idx="255">
                  <c:v>732.73455000000001</c:v>
                </c:pt>
                <c:pt idx="256">
                  <c:v>732.82124099999999</c:v>
                </c:pt>
                <c:pt idx="257">
                  <c:v>732.79067199999997</c:v>
                </c:pt>
                <c:pt idx="258">
                  <c:v>733.05475799999999</c:v>
                </c:pt>
                <c:pt idx="259">
                  <c:v>732.84844499999997</c:v>
                </c:pt>
                <c:pt idx="260">
                  <c:v>732.88206500000001</c:v>
                </c:pt>
                <c:pt idx="261">
                  <c:v>732.80131200000005</c:v>
                </c:pt>
                <c:pt idx="262">
                  <c:v>732.93363899999997</c:v>
                </c:pt>
                <c:pt idx="263">
                  <c:v>732.89477899999997</c:v>
                </c:pt>
                <c:pt idx="264">
                  <c:v>732.86763800000006</c:v>
                </c:pt>
                <c:pt idx="265">
                  <c:v>732.90753199999995</c:v>
                </c:pt>
                <c:pt idx="266">
                  <c:v>732.82754599999998</c:v>
                </c:pt>
                <c:pt idx="267">
                  <c:v>732.82730800000002</c:v>
                </c:pt>
                <c:pt idx="268">
                  <c:v>732.91155800000001</c:v>
                </c:pt>
                <c:pt idx="269">
                  <c:v>732.83323199999995</c:v>
                </c:pt>
                <c:pt idx="270">
                  <c:v>732.84211500000004</c:v>
                </c:pt>
                <c:pt idx="271">
                  <c:v>732.81527700000004</c:v>
                </c:pt>
                <c:pt idx="272">
                  <c:v>732.82319900000005</c:v>
                </c:pt>
                <c:pt idx="273">
                  <c:v>732.88648799999999</c:v>
                </c:pt>
                <c:pt idx="274">
                  <c:v>732.923002</c:v>
                </c:pt>
                <c:pt idx="275">
                  <c:v>732.81344999999999</c:v>
                </c:pt>
                <c:pt idx="276">
                  <c:v>732.82969900000001</c:v>
                </c:pt>
                <c:pt idx="277">
                  <c:v>732.79610400000001</c:v>
                </c:pt>
                <c:pt idx="278">
                  <c:v>732.90344300000004</c:v>
                </c:pt>
                <c:pt idx="279">
                  <c:v>732.92573700000003</c:v>
                </c:pt>
                <c:pt idx="280">
                  <c:v>732.93336699999998</c:v>
                </c:pt>
                <c:pt idx="281">
                  <c:v>732.89544999999998</c:v>
                </c:pt>
                <c:pt idx="282">
                  <c:v>732.90680699999996</c:v>
                </c:pt>
                <c:pt idx="283">
                  <c:v>732.94705799999997</c:v>
                </c:pt>
                <c:pt idx="284">
                  <c:v>732.83999300000005</c:v>
                </c:pt>
                <c:pt idx="285">
                  <c:v>732.88083300000005</c:v>
                </c:pt>
                <c:pt idx="286">
                  <c:v>732.78268000000003</c:v>
                </c:pt>
                <c:pt idx="287">
                  <c:v>732.83085500000004</c:v>
                </c:pt>
                <c:pt idx="288">
                  <c:v>732.76448700000003</c:v>
                </c:pt>
                <c:pt idx="289">
                  <c:v>732.87579500000004</c:v>
                </c:pt>
                <c:pt idx="290">
                  <c:v>732.818309</c:v>
                </c:pt>
                <c:pt idx="291">
                  <c:v>732.89861499999995</c:v>
                </c:pt>
                <c:pt idx="292">
                  <c:v>732.88876900000002</c:v>
                </c:pt>
                <c:pt idx="293">
                  <c:v>732.98</c:v>
                </c:pt>
                <c:pt idx="294">
                  <c:v>732.90070400000002</c:v>
                </c:pt>
                <c:pt idx="295">
                  <c:v>732.99020299999995</c:v>
                </c:pt>
                <c:pt idx="296">
                  <c:v>732.87885500000004</c:v>
                </c:pt>
                <c:pt idx="297">
                  <c:v>732.92111799999998</c:v>
                </c:pt>
                <c:pt idx="298">
                  <c:v>732.86372500000004</c:v>
                </c:pt>
                <c:pt idx="299">
                  <c:v>732.88441399999999</c:v>
                </c:pt>
                <c:pt idx="300">
                  <c:v>732.91754000000003</c:v>
                </c:pt>
                <c:pt idx="301">
                  <c:v>732.93935699999997</c:v>
                </c:pt>
                <c:pt idx="302">
                  <c:v>732.83267999999998</c:v>
                </c:pt>
                <c:pt idx="303">
                  <c:v>732.92378699999995</c:v>
                </c:pt>
                <c:pt idx="304">
                  <c:v>732.87149099999999</c:v>
                </c:pt>
                <c:pt idx="305">
                  <c:v>732.94997699999999</c:v>
                </c:pt>
                <c:pt idx="306">
                  <c:v>732.80523600000004</c:v>
                </c:pt>
                <c:pt idx="307">
                  <c:v>732.88660500000003</c:v>
                </c:pt>
                <c:pt idx="308">
                  <c:v>732.80003399999998</c:v>
                </c:pt>
                <c:pt idx="309">
                  <c:v>732.90164100000004</c:v>
                </c:pt>
                <c:pt idx="310">
                  <c:v>732.82599000000005</c:v>
                </c:pt>
                <c:pt idx="311">
                  <c:v>732.81902000000002</c:v>
                </c:pt>
                <c:pt idx="312">
                  <c:v>732.85437999999999</c:v>
                </c:pt>
                <c:pt idx="313">
                  <c:v>732.79899999999998</c:v>
                </c:pt>
                <c:pt idx="314">
                  <c:v>732.79818899999998</c:v>
                </c:pt>
                <c:pt idx="315">
                  <c:v>732.82955500000003</c:v>
                </c:pt>
                <c:pt idx="316">
                  <c:v>732.88772100000006</c:v>
                </c:pt>
                <c:pt idx="317">
                  <c:v>732.90959699999996</c:v>
                </c:pt>
                <c:pt idx="318">
                  <c:v>732.93486600000006</c:v>
                </c:pt>
                <c:pt idx="319">
                  <c:v>732.73371999999995</c:v>
                </c:pt>
                <c:pt idx="320">
                  <c:v>732.84628499999997</c:v>
                </c:pt>
                <c:pt idx="321">
                  <c:v>732.89395999999999</c:v>
                </c:pt>
                <c:pt idx="322">
                  <c:v>732.91904699999998</c:v>
                </c:pt>
                <c:pt idx="323">
                  <c:v>732.87917200000004</c:v>
                </c:pt>
                <c:pt idx="324">
                  <c:v>732.94662200000005</c:v>
                </c:pt>
                <c:pt idx="325">
                  <c:v>732.85452599999996</c:v>
                </c:pt>
                <c:pt idx="326">
                  <c:v>732.91515700000002</c:v>
                </c:pt>
                <c:pt idx="327">
                  <c:v>732.89216899999997</c:v>
                </c:pt>
                <c:pt idx="328">
                  <c:v>732.96521800000005</c:v>
                </c:pt>
                <c:pt idx="329">
                  <c:v>732.85476900000003</c:v>
                </c:pt>
                <c:pt idx="330">
                  <c:v>732.94648299999994</c:v>
                </c:pt>
                <c:pt idx="331">
                  <c:v>732.90973099999997</c:v>
                </c:pt>
                <c:pt idx="332">
                  <c:v>732.84494500000005</c:v>
                </c:pt>
                <c:pt idx="333">
                  <c:v>733.051964</c:v>
                </c:pt>
                <c:pt idx="334">
                  <c:v>732.91661299999998</c:v>
                </c:pt>
                <c:pt idx="335">
                  <c:v>732.88237700000002</c:v>
                </c:pt>
                <c:pt idx="336">
                  <c:v>732.98531200000002</c:v>
                </c:pt>
                <c:pt idx="337">
                  <c:v>732.99900400000001</c:v>
                </c:pt>
                <c:pt idx="338">
                  <c:v>732.91715399999998</c:v>
                </c:pt>
                <c:pt idx="339">
                  <c:v>732.96816799999999</c:v>
                </c:pt>
                <c:pt idx="340">
                  <c:v>732.96747300000004</c:v>
                </c:pt>
                <c:pt idx="341">
                  <c:v>732.96086000000003</c:v>
                </c:pt>
                <c:pt idx="342">
                  <c:v>732.92142999999999</c:v>
                </c:pt>
                <c:pt idx="343">
                  <c:v>732.95828100000006</c:v>
                </c:pt>
                <c:pt idx="344">
                  <c:v>732.88505499999997</c:v>
                </c:pt>
                <c:pt idx="345">
                  <c:v>733.02170799999999</c:v>
                </c:pt>
                <c:pt idx="346">
                  <c:v>732.93873099999996</c:v>
                </c:pt>
                <c:pt idx="347">
                  <c:v>732.99195699999996</c:v>
                </c:pt>
                <c:pt idx="348">
                  <c:v>733.02982299999996</c:v>
                </c:pt>
                <c:pt idx="349">
                  <c:v>732.86533499999996</c:v>
                </c:pt>
                <c:pt idx="350">
                  <c:v>732.99759500000005</c:v>
                </c:pt>
                <c:pt idx="351">
                  <c:v>733.03756999999996</c:v>
                </c:pt>
                <c:pt idx="352">
                  <c:v>732.94807000000003</c:v>
                </c:pt>
                <c:pt idx="353">
                  <c:v>732.92761800000005</c:v>
                </c:pt>
                <c:pt idx="354">
                  <c:v>732.95702000000006</c:v>
                </c:pt>
                <c:pt idx="355">
                  <c:v>732.95313299999998</c:v>
                </c:pt>
                <c:pt idx="356">
                  <c:v>732.91780300000005</c:v>
                </c:pt>
                <c:pt idx="357">
                  <c:v>732.92127100000005</c:v>
                </c:pt>
                <c:pt idx="358">
                  <c:v>732.97678399999995</c:v>
                </c:pt>
                <c:pt idx="359">
                  <c:v>732.75717399999996</c:v>
                </c:pt>
                <c:pt idx="360">
                  <c:v>732.851675</c:v>
                </c:pt>
                <c:pt idx="361">
                  <c:v>732.93545300000005</c:v>
                </c:pt>
                <c:pt idx="362">
                  <c:v>732.90893700000004</c:v>
                </c:pt>
                <c:pt idx="363">
                  <c:v>732.96295699999996</c:v>
                </c:pt>
                <c:pt idx="364">
                  <c:v>732.998786</c:v>
                </c:pt>
                <c:pt idx="365">
                  <c:v>732.95598299999995</c:v>
                </c:pt>
                <c:pt idx="366">
                  <c:v>733.00938299999996</c:v>
                </c:pt>
                <c:pt idx="367">
                  <c:v>732.87025300000005</c:v>
                </c:pt>
                <c:pt idx="368">
                  <c:v>732.85131200000001</c:v>
                </c:pt>
                <c:pt idx="369">
                  <c:v>732.92001300000004</c:v>
                </c:pt>
                <c:pt idx="370">
                  <c:v>732.84486400000003</c:v>
                </c:pt>
                <c:pt idx="371">
                  <c:v>732.97053900000003</c:v>
                </c:pt>
                <c:pt idx="372">
                  <c:v>732.81378400000006</c:v>
                </c:pt>
                <c:pt idx="373">
                  <c:v>732.91834700000004</c:v>
                </c:pt>
                <c:pt idx="374">
                  <c:v>733.06684600000006</c:v>
                </c:pt>
                <c:pt idx="375">
                  <c:v>732.97421099999997</c:v>
                </c:pt>
                <c:pt idx="376">
                  <c:v>732.91297199999997</c:v>
                </c:pt>
                <c:pt idx="377">
                  <c:v>733.02623600000004</c:v>
                </c:pt>
                <c:pt idx="378">
                  <c:v>732.91469199999995</c:v>
                </c:pt>
                <c:pt idx="379">
                  <c:v>732.98760500000003</c:v>
                </c:pt>
                <c:pt idx="380">
                  <c:v>732.94213400000001</c:v>
                </c:pt>
                <c:pt idx="381">
                  <c:v>732.93691999999999</c:v>
                </c:pt>
                <c:pt idx="382">
                  <c:v>733.06276000000003</c:v>
                </c:pt>
                <c:pt idx="383">
                  <c:v>732.91738099999998</c:v>
                </c:pt>
                <c:pt idx="384">
                  <c:v>733.00948500000004</c:v>
                </c:pt>
                <c:pt idx="385">
                  <c:v>733.03968999999995</c:v>
                </c:pt>
                <c:pt idx="386">
                  <c:v>732.83175000000006</c:v>
                </c:pt>
                <c:pt idx="387">
                  <c:v>732.97267199999999</c:v>
                </c:pt>
                <c:pt idx="388">
                  <c:v>732.99840600000005</c:v>
                </c:pt>
                <c:pt idx="389">
                  <c:v>732.990138</c:v>
                </c:pt>
                <c:pt idx="390">
                  <c:v>732.98643700000002</c:v>
                </c:pt>
                <c:pt idx="391">
                  <c:v>732.870587</c:v>
                </c:pt>
                <c:pt idx="392">
                  <c:v>732.93034699999998</c:v>
                </c:pt>
                <c:pt idx="393">
                  <c:v>732.98519099999999</c:v>
                </c:pt>
                <c:pt idx="394">
                  <c:v>733.05210599999998</c:v>
                </c:pt>
                <c:pt idx="395">
                  <c:v>732.93357200000003</c:v>
                </c:pt>
                <c:pt idx="396">
                  <c:v>733.01872500000002</c:v>
                </c:pt>
                <c:pt idx="397">
                  <c:v>733.03227400000003</c:v>
                </c:pt>
                <c:pt idx="398">
                  <c:v>733.04665499999999</c:v>
                </c:pt>
                <c:pt idx="399">
                  <c:v>733.05210899999997</c:v>
                </c:pt>
                <c:pt idx="400">
                  <c:v>732.96832400000005</c:v>
                </c:pt>
                <c:pt idx="401">
                  <c:v>733.00079500000004</c:v>
                </c:pt>
                <c:pt idx="402">
                  <c:v>732.94683999999995</c:v>
                </c:pt>
                <c:pt idx="403">
                  <c:v>732.85168899999996</c:v>
                </c:pt>
                <c:pt idx="404">
                  <c:v>732.99368500000003</c:v>
                </c:pt>
                <c:pt idx="405">
                  <c:v>732.91959399999996</c:v>
                </c:pt>
                <c:pt idx="406">
                  <c:v>732.90123600000004</c:v>
                </c:pt>
                <c:pt idx="407">
                  <c:v>733.03456700000004</c:v>
                </c:pt>
                <c:pt idx="408">
                  <c:v>732.95353899999998</c:v>
                </c:pt>
                <c:pt idx="409">
                  <c:v>733.00552700000003</c:v>
                </c:pt>
                <c:pt idx="410">
                  <c:v>733.03273000000002</c:v>
                </c:pt>
                <c:pt idx="411">
                  <c:v>733.00885600000004</c:v>
                </c:pt>
                <c:pt idx="412">
                  <c:v>732.86963500000002</c:v>
                </c:pt>
                <c:pt idx="413">
                  <c:v>733.07358099999999</c:v>
                </c:pt>
                <c:pt idx="414">
                  <c:v>732.98242800000003</c:v>
                </c:pt>
                <c:pt idx="415">
                  <c:v>732.95760399999995</c:v>
                </c:pt>
                <c:pt idx="416">
                  <c:v>732.89957600000002</c:v>
                </c:pt>
                <c:pt idx="417">
                  <c:v>732.95703500000002</c:v>
                </c:pt>
                <c:pt idx="418">
                  <c:v>733.06016699999998</c:v>
                </c:pt>
                <c:pt idx="419">
                  <c:v>733.04747299999997</c:v>
                </c:pt>
                <c:pt idx="420">
                  <c:v>732.86283800000001</c:v>
                </c:pt>
                <c:pt idx="421">
                  <c:v>733.15205300000002</c:v>
                </c:pt>
                <c:pt idx="422">
                  <c:v>732.97155899999996</c:v>
                </c:pt>
                <c:pt idx="423">
                  <c:v>733.03491299999996</c:v>
                </c:pt>
                <c:pt idx="424">
                  <c:v>732.93000700000005</c:v>
                </c:pt>
                <c:pt idx="425">
                  <c:v>732.91003999999998</c:v>
                </c:pt>
                <c:pt idx="426">
                  <c:v>733.01440100000002</c:v>
                </c:pt>
                <c:pt idx="427">
                  <c:v>732.92271600000004</c:v>
                </c:pt>
                <c:pt idx="428">
                  <c:v>733.00549000000001</c:v>
                </c:pt>
                <c:pt idx="429">
                  <c:v>732.97908700000005</c:v>
                </c:pt>
                <c:pt idx="430">
                  <c:v>732.88390200000003</c:v>
                </c:pt>
                <c:pt idx="431">
                  <c:v>732.95555899999999</c:v>
                </c:pt>
                <c:pt idx="432">
                  <c:v>733.11232700000005</c:v>
                </c:pt>
                <c:pt idx="433">
                  <c:v>732.95636300000001</c:v>
                </c:pt>
                <c:pt idx="434">
                  <c:v>732.984601</c:v>
                </c:pt>
                <c:pt idx="435">
                  <c:v>732.88906999999995</c:v>
                </c:pt>
                <c:pt idx="436">
                  <c:v>732.90840800000001</c:v>
                </c:pt>
                <c:pt idx="437">
                  <c:v>732.84216300000003</c:v>
                </c:pt>
                <c:pt idx="438">
                  <c:v>733.09248100000002</c:v>
                </c:pt>
                <c:pt idx="439">
                  <c:v>732.97933699999999</c:v>
                </c:pt>
                <c:pt idx="440">
                  <c:v>732.95919700000002</c:v>
                </c:pt>
                <c:pt idx="441">
                  <c:v>732.92353200000002</c:v>
                </c:pt>
                <c:pt idx="442">
                  <c:v>732.99717399999997</c:v>
                </c:pt>
                <c:pt idx="443">
                  <c:v>732.95612600000004</c:v>
                </c:pt>
                <c:pt idx="444">
                  <c:v>732.97535100000005</c:v>
                </c:pt>
                <c:pt idx="445">
                  <c:v>732.93023900000003</c:v>
                </c:pt>
                <c:pt idx="446">
                  <c:v>732.998332</c:v>
                </c:pt>
                <c:pt idx="447">
                  <c:v>733.05755499999998</c:v>
                </c:pt>
                <c:pt idx="448">
                  <c:v>732.94895699999995</c:v>
                </c:pt>
                <c:pt idx="449">
                  <c:v>732.86847999999998</c:v>
                </c:pt>
                <c:pt idx="450">
                  <c:v>732.93615799999998</c:v>
                </c:pt>
                <c:pt idx="451">
                  <c:v>732.92720999999995</c:v>
                </c:pt>
                <c:pt idx="452">
                  <c:v>732.88654799999995</c:v>
                </c:pt>
                <c:pt idx="453">
                  <c:v>732.96768299999997</c:v>
                </c:pt>
                <c:pt idx="454">
                  <c:v>732.99047800000005</c:v>
                </c:pt>
                <c:pt idx="455">
                  <c:v>733.02806699999996</c:v>
                </c:pt>
                <c:pt idx="456">
                  <c:v>732.90162999999995</c:v>
                </c:pt>
                <c:pt idx="457">
                  <c:v>732.87627999999995</c:v>
                </c:pt>
                <c:pt idx="458">
                  <c:v>733.05967199999998</c:v>
                </c:pt>
                <c:pt idx="459">
                  <c:v>732.94594199999995</c:v>
                </c:pt>
                <c:pt idx="460">
                  <c:v>732.98987199999999</c:v>
                </c:pt>
                <c:pt idx="461">
                  <c:v>733.01756699999999</c:v>
                </c:pt>
                <c:pt idx="462">
                  <c:v>732.96543099999997</c:v>
                </c:pt>
                <c:pt idx="463">
                  <c:v>732.91026699999998</c:v>
                </c:pt>
                <c:pt idx="464">
                  <c:v>733.01451499999996</c:v>
                </c:pt>
                <c:pt idx="465">
                  <c:v>733.136797</c:v>
                </c:pt>
                <c:pt idx="466">
                  <c:v>732.91057000000001</c:v>
                </c:pt>
                <c:pt idx="467">
                  <c:v>733.00000699999998</c:v>
                </c:pt>
                <c:pt idx="468">
                  <c:v>732.91460199999995</c:v>
                </c:pt>
                <c:pt idx="469">
                  <c:v>732.86999500000002</c:v>
                </c:pt>
                <c:pt idx="470">
                  <c:v>732.95587</c:v>
                </c:pt>
                <c:pt idx="471">
                  <c:v>733.00961800000005</c:v>
                </c:pt>
                <c:pt idx="472">
                  <c:v>732.85453399999994</c:v>
                </c:pt>
                <c:pt idx="473">
                  <c:v>732.91012499999999</c:v>
                </c:pt>
                <c:pt idx="474">
                  <c:v>732.88411699999995</c:v>
                </c:pt>
                <c:pt idx="475">
                  <c:v>733.10944500000005</c:v>
                </c:pt>
                <c:pt idx="476">
                  <c:v>732.94414600000005</c:v>
                </c:pt>
                <c:pt idx="477">
                  <c:v>733.10454800000002</c:v>
                </c:pt>
                <c:pt idx="478">
                  <c:v>732.90461900000003</c:v>
                </c:pt>
                <c:pt idx="479">
                  <c:v>733.08354099999997</c:v>
                </c:pt>
                <c:pt idx="480">
                  <c:v>732.99387000000002</c:v>
                </c:pt>
                <c:pt idx="481">
                  <c:v>732.94101499999999</c:v>
                </c:pt>
                <c:pt idx="482">
                  <c:v>732.93480099999999</c:v>
                </c:pt>
                <c:pt idx="483">
                  <c:v>732.90509299999997</c:v>
                </c:pt>
                <c:pt idx="484">
                  <c:v>732.97996000000001</c:v>
                </c:pt>
                <c:pt idx="485">
                  <c:v>733.02426200000002</c:v>
                </c:pt>
                <c:pt idx="486">
                  <c:v>732.95362699999998</c:v>
                </c:pt>
                <c:pt idx="487">
                  <c:v>732.97116000000005</c:v>
                </c:pt>
                <c:pt idx="488">
                  <c:v>733.15376200000003</c:v>
                </c:pt>
                <c:pt idx="489">
                  <c:v>732.88861699999995</c:v>
                </c:pt>
                <c:pt idx="490">
                  <c:v>732.91533800000002</c:v>
                </c:pt>
                <c:pt idx="491">
                  <c:v>732.92911200000003</c:v>
                </c:pt>
                <c:pt idx="492">
                  <c:v>732.96135300000003</c:v>
                </c:pt>
                <c:pt idx="493">
                  <c:v>732.999146</c:v>
                </c:pt>
                <c:pt idx="494">
                  <c:v>733.02709000000004</c:v>
                </c:pt>
                <c:pt idx="495">
                  <c:v>732.93322499999999</c:v>
                </c:pt>
                <c:pt idx="496">
                  <c:v>733.07119299999999</c:v>
                </c:pt>
                <c:pt idx="497">
                  <c:v>733.00642700000003</c:v>
                </c:pt>
                <c:pt idx="498">
                  <c:v>733.03331500000002</c:v>
                </c:pt>
                <c:pt idx="499">
                  <c:v>733.00006599999995</c:v>
                </c:pt>
                <c:pt idx="500">
                  <c:v>733.05295899999999</c:v>
                </c:pt>
                <c:pt idx="501">
                  <c:v>733.03776000000005</c:v>
                </c:pt>
                <c:pt idx="502">
                  <c:v>733.01883899999996</c:v>
                </c:pt>
                <c:pt idx="503">
                  <c:v>732.91303800000003</c:v>
                </c:pt>
                <c:pt idx="504">
                  <c:v>733.05440399999998</c:v>
                </c:pt>
                <c:pt idx="505">
                  <c:v>732.98242500000003</c:v>
                </c:pt>
                <c:pt idx="506">
                  <c:v>732.97397599999999</c:v>
                </c:pt>
                <c:pt idx="507">
                  <c:v>732.97356000000002</c:v>
                </c:pt>
                <c:pt idx="508">
                  <c:v>733.04827</c:v>
                </c:pt>
                <c:pt idx="509">
                  <c:v>732.95001100000002</c:v>
                </c:pt>
                <c:pt idx="510">
                  <c:v>732.95779500000003</c:v>
                </c:pt>
                <c:pt idx="511">
                  <c:v>733.07030799999995</c:v>
                </c:pt>
                <c:pt idx="512">
                  <c:v>732.86815999999999</c:v>
                </c:pt>
                <c:pt idx="513">
                  <c:v>733.02297499999997</c:v>
                </c:pt>
                <c:pt idx="514">
                  <c:v>732.919623</c:v>
                </c:pt>
                <c:pt idx="515">
                  <c:v>733.03079500000001</c:v>
                </c:pt>
                <c:pt idx="516">
                  <c:v>732.95221800000002</c:v>
                </c:pt>
                <c:pt idx="517">
                  <c:v>732.94773899999996</c:v>
                </c:pt>
                <c:pt idx="518">
                  <c:v>733.03837799999997</c:v>
                </c:pt>
                <c:pt idx="519">
                  <c:v>733.00820999999996</c:v>
                </c:pt>
                <c:pt idx="520">
                  <c:v>733.100551</c:v>
                </c:pt>
                <c:pt idx="521">
                  <c:v>732.87698599999999</c:v>
                </c:pt>
                <c:pt idx="522">
                  <c:v>732.96436500000004</c:v>
                </c:pt>
                <c:pt idx="523">
                  <c:v>732.98804700000005</c:v>
                </c:pt>
                <c:pt idx="524">
                  <c:v>732.95422799999994</c:v>
                </c:pt>
                <c:pt idx="525">
                  <c:v>732.94683799999996</c:v>
                </c:pt>
                <c:pt idx="526">
                  <c:v>732.88220200000001</c:v>
                </c:pt>
                <c:pt idx="527">
                  <c:v>732.93524300000001</c:v>
                </c:pt>
                <c:pt idx="528">
                  <c:v>732.99213299999997</c:v>
                </c:pt>
                <c:pt idx="529">
                  <c:v>732.94365800000003</c:v>
                </c:pt>
                <c:pt idx="530">
                  <c:v>732.98410899999999</c:v>
                </c:pt>
                <c:pt idx="531">
                  <c:v>732.96851300000003</c:v>
                </c:pt>
                <c:pt idx="532">
                  <c:v>733.03382199999999</c:v>
                </c:pt>
                <c:pt idx="533">
                  <c:v>732.88524500000005</c:v>
                </c:pt>
                <c:pt idx="534">
                  <c:v>733.01769899999999</c:v>
                </c:pt>
                <c:pt idx="535">
                  <c:v>732.89489600000002</c:v>
                </c:pt>
                <c:pt idx="536">
                  <c:v>732.97227299999997</c:v>
                </c:pt>
                <c:pt idx="537">
                  <c:v>732.91840500000001</c:v>
                </c:pt>
                <c:pt idx="538">
                  <c:v>732.86388099999999</c:v>
                </c:pt>
                <c:pt idx="539">
                  <c:v>733.07818899999995</c:v>
                </c:pt>
                <c:pt idx="540">
                  <c:v>733.05231300000003</c:v>
                </c:pt>
                <c:pt idx="541">
                  <c:v>732.94687399999998</c:v>
                </c:pt>
                <c:pt idx="542">
                  <c:v>732.97962900000005</c:v>
                </c:pt>
                <c:pt idx="543">
                  <c:v>733.04856800000005</c:v>
                </c:pt>
                <c:pt idx="544">
                  <c:v>732.92187200000001</c:v>
                </c:pt>
                <c:pt idx="545">
                  <c:v>732.94830300000001</c:v>
                </c:pt>
                <c:pt idx="546">
                  <c:v>732.95952</c:v>
                </c:pt>
                <c:pt idx="547">
                  <c:v>733.10886500000004</c:v>
                </c:pt>
                <c:pt idx="548">
                  <c:v>733.00074099999995</c:v>
                </c:pt>
                <c:pt idx="549">
                  <c:v>733.005088</c:v>
                </c:pt>
                <c:pt idx="550">
                  <c:v>732.97831099999996</c:v>
                </c:pt>
                <c:pt idx="551">
                  <c:v>733.10550599999999</c:v>
                </c:pt>
                <c:pt idx="552">
                  <c:v>732.966814</c:v>
                </c:pt>
                <c:pt idx="553">
                  <c:v>732.83105999999998</c:v>
                </c:pt>
                <c:pt idx="554">
                  <c:v>732.94221100000004</c:v>
                </c:pt>
                <c:pt idx="555">
                  <c:v>732.98743000000002</c:v>
                </c:pt>
                <c:pt idx="556">
                  <c:v>732.96847100000002</c:v>
                </c:pt>
                <c:pt idx="557">
                  <c:v>732.89044999999999</c:v>
                </c:pt>
                <c:pt idx="558">
                  <c:v>733.021344</c:v>
                </c:pt>
                <c:pt idx="559">
                  <c:v>733.07487400000002</c:v>
                </c:pt>
                <c:pt idx="560">
                  <c:v>732.97002099999997</c:v>
                </c:pt>
                <c:pt idx="561">
                  <c:v>732.94409499999995</c:v>
                </c:pt>
                <c:pt idx="562">
                  <c:v>732.93561199999999</c:v>
                </c:pt>
                <c:pt idx="563">
                  <c:v>733.02646900000002</c:v>
                </c:pt>
                <c:pt idx="564">
                  <c:v>733.11682399999995</c:v>
                </c:pt>
                <c:pt idx="565">
                  <c:v>733.03734399999996</c:v>
                </c:pt>
                <c:pt idx="566">
                  <c:v>732.99339699999996</c:v>
                </c:pt>
                <c:pt idx="567">
                  <c:v>733.08196099999998</c:v>
                </c:pt>
                <c:pt idx="568">
                  <c:v>733.03713800000003</c:v>
                </c:pt>
                <c:pt idx="569">
                  <c:v>733.00383299999999</c:v>
                </c:pt>
                <c:pt idx="570">
                  <c:v>733.07885499999998</c:v>
                </c:pt>
                <c:pt idx="571">
                  <c:v>733.01725199999998</c:v>
                </c:pt>
                <c:pt idx="572">
                  <c:v>732.96996999999999</c:v>
                </c:pt>
                <c:pt idx="573">
                  <c:v>733.04660100000001</c:v>
                </c:pt>
                <c:pt idx="574">
                  <c:v>732.94704999999999</c:v>
                </c:pt>
                <c:pt idx="575">
                  <c:v>732.93127600000003</c:v>
                </c:pt>
                <c:pt idx="576">
                  <c:v>732.97945100000004</c:v>
                </c:pt>
                <c:pt idx="577">
                  <c:v>733.01714400000003</c:v>
                </c:pt>
                <c:pt idx="578">
                  <c:v>732.94910700000003</c:v>
                </c:pt>
                <c:pt idx="579">
                  <c:v>732.96763199999998</c:v>
                </c:pt>
                <c:pt idx="580">
                  <c:v>733.08728699999995</c:v>
                </c:pt>
                <c:pt idx="581">
                  <c:v>732.95844899999997</c:v>
                </c:pt>
                <c:pt idx="582">
                  <c:v>733.14471800000001</c:v>
                </c:pt>
                <c:pt idx="583">
                  <c:v>733.06750699999998</c:v>
                </c:pt>
                <c:pt idx="584">
                  <c:v>732.91913</c:v>
                </c:pt>
                <c:pt idx="585">
                  <c:v>733.01460199999997</c:v>
                </c:pt>
                <c:pt idx="586">
                  <c:v>732.94971599999997</c:v>
                </c:pt>
                <c:pt idx="587">
                  <c:v>732.96791399999995</c:v>
                </c:pt>
                <c:pt idx="588">
                  <c:v>733.00667499999997</c:v>
                </c:pt>
                <c:pt idx="589">
                  <c:v>733.02958100000001</c:v>
                </c:pt>
                <c:pt idx="590">
                  <c:v>732.97243200000003</c:v>
                </c:pt>
                <c:pt idx="591">
                  <c:v>733.10859900000003</c:v>
                </c:pt>
                <c:pt idx="592">
                  <c:v>732.84941700000002</c:v>
                </c:pt>
                <c:pt idx="593">
                  <c:v>733.06871100000001</c:v>
                </c:pt>
                <c:pt idx="594">
                  <c:v>732.95882900000004</c:v>
                </c:pt>
                <c:pt idx="595">
                  <c:v>732.91743599999995</c:v>
                </c:pt>
                <c:pt idx="596">
                  <c:v>732.98576400000002</c:v>
                </c:pt>
                <c:pt idx="597">
                  <c:v>732.97526300000004</c:v>
                </c:pt>
                <c:pt idx="598">
                  <c:v>732.89655100000004</c:v>
                </c:pt>
                <c:pt idx="599">
                  <c:v>733.11720600000001</c:v>
                </c:pt>
                <c:pt idx="600">
                  <c:v>732.96787900000004</c:v>
                </c:pt>
                <c:pt idx="601">
                  <c:v>732.93351600000005</c:v>
                </c:pt>
                <c:pt idx="602">
                  <c:v>733.09764500000006</c:v>
                </c:pt>
                <c:pt idx="603">
                  <c:v>733.03693099999998</c:v>
                </c:pt>
                <c:pt idx="604">
                  <c:v>732.92226900000003</c:v>
                </c:pt>
                <c:pt idx="605">
                  <c:v>732.95626600000003</c:v>
                </c:pt>
                <c:pt idx="606">
                  <c:v>732.97588800000005</c:v>
                </c:pt>
                <c:pt idx="607">
                  <c:v>733.06707900000004</c:v>
                </c:pt>
                <c:pt idx="608">
                  <c:v>733.02786900000001</c:v>
                </c:pt>
                <c:pt idx="609">
                  <c:v>733.03939300000002</c:v>
                </c:pt>
                <c:pt idx="610">
                  <c:v>732.97870899999998</c:v>
                </c:pt>
                <c:pt idx="611">
                  <c:v>732.94820100000004</c:v>
                </c:pt>
                <c:pt idx="612">
                  <c:v>732.93259799999998</c:v>
                </c:pt>
                <c:pt idx="613">
                  <c:v>733.12928699999998</c:v>
                </c:pt>
                <c:pt idx="614">
                  <c:v>732.89932199999998</c:v>
                </c:pt>
                <c:pt idx="615">
                  <c:v>733.02511000000004</c:v>
                </c:pt>
                <c:pt idx="616">
                  <c:v>733.04504299999996</c:v>
                </c:pt>
                <c:pt idx="617">
                  <c:v>733.02517799999998</c:v>
                </c:pt>
                <c:pt idx="618">
                  <c:v>732.89674600000001</c:v>
                </c:pt>
                <c:pt idx="619">
                  <c:v>733.000271</c:v>
                </c:pt>
                <c:pt idx="620">
                  <c:v>732.98677799999996</c:v>
                </c:pt>
                <c:pt idx="621">
                  <c:v>732.99245900000005</c:v>
                </c:pt>
                <c:pt idx="622">
                  <c:v>733.11000799999999</c:v>
                </c:pt>
                <c:pt idx="623">
                  <c:v>733.01624700000002</c:v>
                </c:pt>
                <c:pt idx="624">
                  <c:v>732.91348600000003</c:v>
                </c:pt>
                <c:pt idx="625">
                  <c:v>732.98823200000004</c:v>
                </c:pt>
                <c:pt idx="626">
                  <c:v>732.997795</c:v>
                </c:pt>
                <c:pt idx="627">
                  <c:v>732.99852899999996</c:v>
                </c:pt>
                <c:pt idx="628">
                  <c:v>733.07403499999998</c:v>
                </c:pt>
                <c:pt idx="629">
                  <c:v>732.95443499999999</c:v>
                </c:pt>
                <c:pt idx="630">
                  <c:v>732.94121099999995</c:v>
                </c:pt>
                <c:pt idx="631">
                  <c:v>732.97177199999999</c:v>
                </c:pt>
                <c:pt idx="632">
                  <c:v>732.90631699999994</c:v>
                </c:pt>
                <c:pt idx="633">
                  <c:v>733.01878299999998</c:v>
                </c:pt>
                <c:pt idx="634">
                  <c:v>733.00329499999998</c:v>
                </c:pt>
                <c:pt idx="635">
                  <c:v>733.00359800000001</c:v>
                </c:pt>
                <c:pt idx="636">
                  <c:v>732.990139</c:v>
                </c:pt>
                <c:pt idx="637">
                  <c:v>732.90007300000002</c:v>
                </c:pt>
                <c:pt idx="638">
                  <c:v>732.99568999999997</c:v>
                </c:pt>
                <c:pt idx="639">
                  <c:v>733.051739</c:v>
                </c:pt>
                <c:pt idx="640">
                  <c:v>733.13223500000004</c:v>
                </c:pt>
                <c:pt idx="641">
                  <c:v>733.00969199999997</c:v>
                </c:pt>
                <c:pt idx="642">
                  <c:v>733.01664300000004</c:v>
                </c:pt>
                <c:pt idx="643">
                  <c:v>733.15700200000003</c:v>
                </c:pt>
                <c:pt idx="644">
                  <c:v>732.98881300000005</c:v>
                </c:pt>
                <c:pt idx="645">
                  <c:v>733.07249100000001</c:v>
                </c:pt>
                <c:pt idx="646">
                  <c:v>732.91054999999994</c:v>
                </c:pt>
                <c:pt idx="647">
                  <c:v>732.95768299999997</c:v>
                </c:pt>
                <c:pt idx="648">
                  <c:v>733.14070900000002</c:v>
                </c:pt>
                <c:pt idx="649">
                  <c:v>732.95100300000001</c:v>
                </c:pt>
                <c:pt idx="650">
                  <c:v>733.11760100000004</c:v>
                </c:pt>
                <c:pt idx="651">
                  <c:v>733.13753699999995</c:v>
                </c:pt>
                <c:pt idx="652">
                  <c:v>733.00211100000001</c:v>
                </c:pt>
                <c:pt idx="653">
                  <c:v>733.03595700000005</c:v>
                </c:pt>
                <c:pt idx="654">
                  <c:v>733.10430399999996</c:v>
                </c:pt>
                <c:pt idx="655">
                  <c:v>733.05635500000005</c:v>
                </c:pt>
                <c:pt idx="656">
                  <c:v>732.99414000000002</c:v>
                </c:pt>
                <c:pt idx="657">
                  <c:v>733.05491800000004</c:v>
                </c:pt>
                <c:pt idx="658">
                  <c:v>732.95490199999995</c:v>
                </c:pt>
                <c:pt idx="659">
                  <c:v>733.01626299999998</c:v>
                </c:pt>
                <c:pt idx="660">
                  <c:v>732.97424899999999</c:v>
                </c:pt>
                <c:pt idx="661">
                  <c:v>732.94813599999998</c:v>
                </c:pt>
                <c:pt idx="662">
                  <c:v>733.09428200000002</c:v>
                </c:pt>
                <c:pt idx="663">
                  <c:v>733.00314500000002</c:v>
                </c:pt>
                <c:pt idx="664">
                  <c:v>732.97805100000005</c:v>
                </c:pt>
                <c:pt idx="665">
                  <c:v>732.94107799999995</c:v>
                </c:pt>
                <c:pt idx="666">
                  <c:v>733.05172000000005</c:v>
                </c:pt>
                <c:pt idx="667">
                  <c:v>732.86344599999995</c:v>
                </c:pt>
                <c:pt idx="668">
                  <c:v>733.06070399999999</c:v>
                </c:pt>
                <c:pt idx="669">
                  <c:v>733.03493000000003</c:v>
                </c:pt>
                <c:pt idx="670">
                  <c:v>733.02443500000004</c:v>
                </c:pt>
                <c:pt idx="671">
                  <c:v>732.992389</c:v>
                </c:pt>
                <c:pt idx="672">
                  <c:v>733.09860800000001</c:v>
                </c:pt>
                <c:pt idx="673">
                  <c:v>732.99806999999998</c:v>
                </c:pt>
                <c:pt idx="674">
                  <c:v>732.99011299999995</c:v>
                </c:pt>
                <c:pt idx="675">
                  <c:v>732.94330200000002</c:v>
                </c:pt>
                <c:pt idx="676">
                  <c:v>732.95547999999997</c:v>
                </c:pt>
                <c:pt idx="677">
                  <c:v>733.04486499999996</c:v>
                </c:pt>
                <c:pt idx="678">
                  <c:v>733.09181599999999</c:v>
                </c:pt>
                <c:pt idx="679">
                  <c:v>733.05907999999999</c:v>
                </c:pt>
                <c:pt idx="680">
                  <c:v>732.94128000000001</c:v>
                </c:pt>
                <c:pt idx="681">
                  <c:v>733.01509699999997</c:v>
                </c:pt>
                <c:pt idx="682">
                  <c:v>733.07553099999996</c:v>
                </c:pt>
                <c:pt idx="683">
                  <c:v>733.16558999999995</c:v>
                </c:pt>
                <c:pt idx="684">
                  <c:v>732.95840499999997</c:v>
                </c:pt>
                <c:pt idx="685">
                  <c:v>733.054847</c:v>
                </c:pt>
                <c:pt idx="686">
                  <c:v>733.01430500000004</c:v>
                </c:pt>
                <c:pt idx="687">
                  <c:v>732.97663699999998</c:v>
                </c:pt>
                <c:pt idx="688">
                  <c:v>733.01383799999996</c:v>
                </c:pt>
                <c:pt idx="689">
                  <c:v>733.04335800000001</c:v>
                </c:pt>
                <c:pt idx="690">
                  <c:v>733.00306899999998</c:v>
                </c:pt>
                <c:pt idx="691">
                  <c:v>733.10091699999998</c:v>
                </c:pt>
                <c:pt idx="692">
                  <c:v>733.11550699999998</c:v>
                </c:pt>
                <c:pt idx="693">
                  <c:v>733.04992800000002</c:v>
                </c:pt>
                <c:pt idx="694">
                  <c:v>732.94098199999996</c:v>
                </c:pt>
                <c:pt idx="695">
                  <c:v>733.08222999999998</c:v>
                </c:pt>
                <c:pt idx="696">
                  <c:v>732.84855300000004</c:v>
                </c:pt>
                <c:pt idx="697">
                  <c:v>733.08639800000003</c:v>
                </c:pt>
                <c:pt idx="698">
                  <c:v>733.06842200000006</c:v>
                </c:pt>
                <c:pt idx="699">
                  <c:v>733.00330099999996</c:v>
                </c:pt>
                <c:pt idx="700">
                  <c:v>733.10013500000002</c:v>
                </c:pt>
                <c:pt idx="701">
                  <c:v>733.04297899999995</c:v>
                </c:pt>
                <c:pt idx="702">
                  <c:v>733.05593999999996</c:v>
                </c:pt>
                <c:pt idx="703">
                  <c:v>732.90349000000003</c:v>
                </c:pt>
                <c:pt idx="704">
                  <c:v>732.84452799999997</c:v>
                </c:pt>
                <c:pt idx="705">
                  <c:v>732.95016699999996</c:v>
                </c:pt>
                <c:pt idx="706">
                  <c:v>733.09782800000005</c:v>
                </c:pt>
                <c:pt idx="707">
                  <c:v>732.89115200000003</c:v>
                </c:pt>
                <c:pt idx="708">
                  <c:v>733.05067099999997</c:v>
                </c:pt>
                <c:pt idx="709">
                  <c:v>733.02433299999996</c:v>
                </c:pt>
                <c:pt idx="710">
                  <c:v>733.01577699999996</c:v>
                </c:pt>
                <c:pt idx="711">
                  <c:v>732.99323600000002</c:v>
                </c:pt>
                <c:pt idx="712">
                  <c:v>733.00420799999995</c:v>
                </c:pt>
                <c:pt idx="713">
                  <c:v>733.00766499999997</c:v>
                </c:pt>
                <c:pt idx="714">
                  <c:v>732.97774900000002</c:v>
                </c:pt>
                <c:pt idx="715">
                  <c:v>733.03562799999997</c:v>
                </c:pt>
                <c:pt idx="716">
                  <c:v>733.11155699999995</c:v>
                </c:pt>
                <c:pt idx="717">
                  <c:v>732.961142</c:v>
                </c:pt>
                <c:pt idx="718">
                  <c:v>732.96645599999999</c:v>
                </c:pt>
                <c:pt idx="719">
                  <c:v>733.00760200000002</c:v>
                </c:pt>
                <c:pt idx="720">
                  <c:v>733.06869300000005</c:v>
                </c:pt>
                <c:pt idx="721">
                  <c:v>732.952493</c:v>
                </c:pt>
                <c:pt idx="722">
                  <c:v>732.90069000000005</c:v>
                </c:pt>
                <c:pt idx="723">
                  <c:v>733.10755900000004</c:v>
                </c:pt>
                <c:pt idx="724">
                  <c:v>732.946326</c:v>
                </c:pt>
                <c:pt idx="725">
                  <c:v>733.09774700000003</c:v>
                </c:pt>
                <c:pt idx="726">
                  <c:v>733.07038999999997</c:v>
                </c:pt>
                <c:pt idx="727">
                  <c:v>733.04109100000005</c:v>
                </c:pt>
                <c:pt idx="728">
                  <c:v>733.10991200000001</c:v>
                </c:pt>
                <c:pt idx="729">
                  <c:v>733.04482800000005</c:v>
                </c:pt>
                <c:pt idx="730">
                  <c:v>732.96652500000005</c:v>
                </c:pt>
                <c:pt idx="731">
                  <c:v>733.057456</c:v>
                </c:pt>
                <c:pt idx="732">
                  <c:v>733.02444800000001</c:v>
                </c:pt>
                <c:pt idx="733">
                  <c:v>732.98380699999996</c:v>
                </c:pt>
                <c:pt idx="734">
                  <c:v>732.97689600000001</c:v>
                </c:pt>
                <c:pt idx="735">
                  <c:v>733.05642599999999</c:v>
                </c:pt>
                <c:pt idx="736">
                  <c:v>732.94077000000004</c:v>
                </c:pt>
                <c:pt idx="737">
                  <c:v>733.00717799999995</c:v>
                </c:pt>
                <c:pt idx="738">
                  <c:v>733.03280800000005</c:v>
                </c:pt>
                <c:pt idx="739">
                  <c:v>732.93747199999996</c:v>
                </c:pt>
                <c:pt idx="740">
                  <c:v>733.07125699999995</c:v>
                </c:pt>
                <c:pt idx="741">
                  <c:v>733.07595500000002</c:v>
                </c:pt>
                <c:pt idx="742">
                  <c:v>733.018415</c:v>
                </c:pt>
                <c:pt idx="743">
                  <c:v>733.07621500000005</c:v>
                </c:pt>
                <c:pt idx="744">
                  <c:v>733.01358100000004</c:v>
                </c:pt>
                <c:pt idx="745">
                  <c:v>733.00338899999997</c:v>
                </c:pt>
                <c:pt idx="746">
                  <c:v>733.03238899999997</c:v>
                </c:pt>
                <c:pt idx="747">
                  <c:v>732.99089300000003</c:v>
                </c:pt>
                <c:pt idx="748">
                  <c:v>732.94872399999997</c:v>
                </c:pt>
                <c:pt idx="749">
                  <c:v>733.03144599999996</c:v>
                </c:pt>
                <c:pt idx="750">
                  <c:v>733.07046400000002</c:v>
                </c:pt>
                <c:pt idx="751">
                  <c:v>732.96950600000002</c:v>
                </c:pt>
                <c:pt idx="752">
                  <c:v>733.03069100000005</c:v>
                </c:pt>
                <c:pt idx="753">
                  <c:v>732.87938799999995</c:v>
                </c:pt>
                <c:pt idx="754">
                  <c:v>732.91660400000001</c:v>
                </c:pt>
                <c:pt idx="755">
                  <c:v>733.08836399999996</c:v>
                </c:pt>
                <c:pt idx="756">
                  <c:v>732.90655100000004</c:v>
                </c:pt>
                <c:pt idx="757">
                  <c:v>732.97162300000002</c:v>
                </c:pt>
                <c:pt idx="758">
                  <c:v>733.01122099999998</c:v>
                </c:pt>
                <c:pt idx="759">
                  <c:v>733.059617</c:v>
                </c:pt>
                <c:pt idx="760">
                  <c:v>733.00176299999998</c:v>
                </c:pt>
                <c:pt idx="761">
                  <c:v>733.04148699999996</c:v>
                </c:pt>
                <c:pt idx="762">
                  <c:v>732.98222299999998</c:v>
                </c:pt>
                <c:pt idx="763">
                  <c:v>733.03390400000001</c:v>
                </c:pt>
                <c:pt idx="764">
                  <c:v>733.03679299999999</c:v>
                </c:pt>
                <c:pt idx="765">
                  <c:v>732.97427300000004</c:v>
                </c:pt>
                <c:pt idx="766">
                  <c:v>732.88900899999999</c:v>
                </c:pt>
                <c:pt idx="767">
                  <c:v>733.00552800000003</c:v>
                </c:pt>
                <c:pt idx="768">
                  <c:v>732.981132</c:v>
                </c:pt>
                <c:pt idx="769">
                  <c:v>733.10996799999998</c:v>
                </c:pt>
                <c:pt idx="770">
                  <c:v>733.01326100000006</c:v>
                </c:pt>
                <c:pt idx="771">
                  <c:v>732.91579300000001</c:v>
                </c:pt>
                <c:pt idx="772">
                  <c:v>732.85919999999999</c:v>
                </c:pt>
                <c:pt idx="773">
                  <c:v>732.99848699999995</c:v>
                </c:pt>
                <c:pt idx="774">
                  <c:v>733.09824300000002</c:v>
                </c:pt>
                <c:pt idx="775">
                  <c:v>733.03625699999998</c:v>
                </c:pt>
                <c:pt idx="776">
                  <c:v>733.12004100000001</c:v>
                </c:pt>
                <c:pt idx="777">
                  <c:v>733.05745999999999</c:v>
                </c:pt>
                <c:pt idx="778">
                  <c:v>732.99380799999994</c:v>
                </c:pt>
                <c:pt idx="779">
                  <c:v>732.98832800000002</c:v>
                </c:pt>
                <c:pt idx="780">
                  <c:v>732.95384100000001</c:v>
                </c:pt>
                <c:pt idx="781">
                  <c:v>733.09256900000003</c:v>
                </c:pt>
                <c:pt idx="782">
                  <c:v>733.02761399999997</c:v>
                </c:pt>
                <c:pt idx="783">
                  <c:v>732.95182999999997</c:v>
                </c:pt>
                <c:pt idx="784">
                  <c:v>732.96940500000005</c:v>
                </c:pt>
                <c:pt idx="785">
                  <c:v>733.02644699999996</c:v>
                </c:pt>
                <c:pt idx="786">
                  <c:v>733.07945400000006</c:v>
                </c:pt>
                <c:pt idx="787">
                  <c:v>732.92363599999999</c:v>
                </c:pt>
                <c:pt idx="788">
                  <c:v>732.93414800000005</c:v>
                </c:pt>
                <c:pt idx="789">
                  <c:v>732.91717300000005</c:v>
                </c:pt>
                <c:pt idx="790">
                  <c:v>733.00318300000004</c:v>
                </c:pt>
                <c:pt idx="791">
                  <c:v>732.97886500000004</c:v>
                </c:pt>
                <c:pt idx="792">
                  <c:v>732.99629600000003</c:v>
                </c:pt>
                <c:pt idx="793">
                  <c:v>732.92473900000005</c:v>
                </c:pt>
                <c:pt idx="794">
                  <c:v>733.03775099999996</c:v>
                </c:pt>
                <c:pt idx="795">
                  <c:v>733.13342399999999</c:v>
                </c:pt>
                <c:pt idx="796">
                  <c:v>732.92911100000003</c:v>
                </c:pt>
                <c:pt idx="797">
                  <c:v>732.95187999999996</c:v>
                </c:pt>
                <c:pt idx="798">
                  <c:v>733.039582</c:v>
                </c:pt>
                <c:pt idx="799">
                  <c:v>732.86807699999997</c:v>
                </c:pt>
                <c:pt idx="800">
                  <c:v>733.030483</c:v>
                </c:pt>
                <c:pt idx="801">
                  <c:v>732.94945499999994</c:v>
                </c:pt>
                <c:pt idx="802">
                  <c:v>732.98817099999997</c:v>
                </c:pt>
                <c:pt idx="803">
                  <c:v>733.03352900000004</c:v>
                </c:pt>
                <c:pt idx="804">
                  <c:v>733.03494000000001</c:v>
                </c:pt>
                <c:pt idx="805">
                  <c:v>732.94753900000001</c:v>
                </c:pt>
                <c:pt idx="806">
                  <c:v>733.18027199999995</c:v>
                </c:pt>
                <c:pt idx="807">
                  <c:v>733.11295500000006</c:v>
                </c:pt>
                <c:pt idx="808">
                  <c:v>733.18260299999997</c:v>
                </c:pt>
                <c:pt idx="809">
                  <c:v>733.07284900000002</c:v>
                </c:pt>
                <c:pt idx="810">
                  <c:v>732.99320299999999</c:v>
                </c:pt>
                <c:pt idx="811">
                  <c:v>732.96578999999997</c:v>
                </c:pt>
                <c:pt idx="812">
                  <c:v>733.09232099999997</c:v>
                </c:pt>
                <c:pt idx="813">
                  <c:v>733.05394200000001</c:v>
                </c:pt>
                <c:pt idx="814">
                  <c:v>733.00584900000001</c:v>
                </c:pt>
                <c:pt idx="815">
                  <c:v>732.99269000000004</c:v>
                </c:pt>
                <c:pt idx="816">
                  <c:v>733.00141799999994</c:v>
                </c:pt>
                <c:pt idx="817">
                  <c:v>733.06946000000005</c:v>
                </c:pt>
                <c:pt idx="818">
                  <c:v>733.12882000000002</c:v>
                </c:pt>
                <c:pt idx="819">
                  <c:v>732.99685499999998</c:v>
                </c:pt>
                <c:pt idx="820">
                  <c:v>733.05651999999998</c:v>
                </c:pt>
                <c:pt idx="821">
                  <c:v>732.94416899999999</c:v>
                </c:pt>
                <c:pt idx="822">
                  <c:v>733.03997200000003</c:v>
                </c:pt>
                <c:pt idx="823">
                  <c:v>733.03544299999999</c:v>
                </c:pt>
                <c:pt idx="824">
                  <c:v>732.92132800000002</c:v>
                </c:pt>
                <c:pt idx="825">
                  <c:v>733.01521100000002</c:v>
                </c:pt>
                <c:pt idx="826">
                  <c:v>732.97804099999996</c:v>
                </c:pt>
                <c:pt idx="827">
                  <c:v>733.03772600000002</c:v>
                </c:pt>
                <c:pt idx="828">
                  <c:v>733.081367</c:v>
                </c:pt>
                <c:pt idx="829">
                  <c:v>733.06998799999997</c:v>
                </c:pt>
                <c:pt idx="830">
                  <c:v>732.92543000000001</c:v>
                </c:pt>
                <c:pt idx="831">
                  <c:v>732.91666899999996</c:v>
                </c:pt>
                <c:pt idx="832">
                  <c:v>733.06244800000002</c:v>
                </c:pt>
                <c:pt idx="833">
                  <c:v>733.08581200000003</c:v>
                </c:pt>
                <c:pt idx="834">
                  <c:v>733.04983000000004</c:v>
                </c:pt>
                <c:pt idx="835">
                  <c:v>732.83848499999999</c:v>
                </c:pt>
                <c:pt idx="836">
                  <c:v>732.990949</c:v>
                </c:pt>
                <c:pt idx="837">
                  <c:v>733.00767699999994</c:v>
                </c:pt>
                <c:pt idx="838">
                  <c:v>733.10639800000001</c:v>
                </c:pt>
                <c:pt idx="839">
                  <c:v>732.89891899999998</c:v>
                </c:pt>
                <c:pt idx="840">
                  <c:v>732.90353900000002</c:v>
                </c:pt>
                <c:pt idx="841">
                  <c:v>732.97998500000006</c:v>
                </c:pt>
                <c:pt idx="842">
                  <c:v>732.97370000000001</c:v>
                </c:pt>
                <c:pt idx="843">
                  <c:v>733.02712299999996</c:v>
                </c:pt>
                <c:pt idx="844">
                  <c:v>732.98810000000003</c:v>
                </c:pt>
                <c:pt idx="845">
                  <c:v>733.04308600000002</c:v>
                </c:pt>
                <c:pt idx="846">
                  <c:v>733.09334699999999</c:v>
                </c:pt>
                <c:pt idx="847">
                  <c:v>732.99181399999998</c:v>
                </c:pt>
                <c:pt idx="848">
                  <c:v>733.00856099999999</c:v>
                </c:pt>
                <c:pt idx="849">
                  <c:v>733.01747999999998</c:v>
                </c:pt>
                <c:pt idx="850">
                  <c:v>732.96615499999996</c:v>
                </c:pt>
                <c:pt idx="851">
                  <c:v>733.04979300000002</c:v>
                </c:pt>
                <c:pt idx="852">
                  <c:v>733.03546500000004</c:v>
                </c:pt>
                <c:pt idx="853">
                  <c:v>733.08573899999999</c:v>
                </c:pt>
                <c:pt idx="854">
                  <c:v>733.02916300000004</c:v>
                </c:pt>
                <c:pt idx="855">
                  <c:v>733.07094600000005</c:v>
                </c:pt>
                <c:pt idx="856">
                  <c:v>732.99875199999997</c:v>
                </c:pt>
                <c:pt idx="857">
                  <c:v>732.93003899999997</c:v>
                </c:pt>
                <c:pt idx="858">
                  <c:v>733.09152600000004</c:v>
                </c:pt>
                <c:pt idx="859">
                  <c:v>732.91055500000004</c:v>
                </c:pt>
                <c:pt idx="860">
                  <c:v>733.02576599999998</c:v>
                </c:pt>
                <c:pt idx="861">
                  <c:v>733.08578899999998</c:v>
                </c:pt>
                <c:pt idx="862">
                  <c:v>733.00730199999998</c:v>
                </c:pt>
                <c:pt idx="863">
                  <c:v>732.85663699999998</c:v>
                </c:pt>
                <c:pt idx="864">
                  <c:v>733.01397099999997</c:v>
                </c:pt>
                <c:pt idx="865">
                  <c:v>732.92316200000005</c:v>
                </c:pt>
                <c:pt idx="866">
                  <c:v>733.02038400000004</c:v>
                </c:pt>
                <c:pt idx="867">
                  <c:v>732.97851900000001</c:v>
                </c:pt>
                <c:pt idx="868">
                  <c:v>732.94999800000005</c:v>
                </c:pt>
                <c:pt idx="869">
                  <c:v>733.04799100000002</c:v>
                </c:pt>
                <c:pt idx="870">
                  <c:v>732.97234100000003</c:v>
                </c:pt>
                <c:pt idx="871">
                  <c:v>732.99531899999999</c:v>
                </c:pt>
                <c:pt idx="872">
                  <c:v>732.95719799999995</c:v>
                </c:pt>
                <c:pt idx="873">
                  <c:v>733.05798000000004</c:v>
                </c:pt>
                <c:pt idx="874">
                  <c:v>733.05284200000006</c:v>
                </c:pt>
                <c:pt idx="875">
                  <c:v>733.14104099999997</c:v>
                </c:pt>
                <c:pt idx="876">
                  <c:v>732.95295899999996</c:v>
                </c:pt>
                <c:pt idx="877">
                  <c:v>733.05220799999995</c:v>
                </c:pt>
                <c:pt idx="878">
                  <c:v>733.06152399999996</c:v>
                </c:pt>
                <c:pt idx="879">
                  <c:v>732.95772299999999</c:v>
                </c:pt>
                <c:pt idx="880">
                  <c:v>732.98249899999996</c:v>
                </c:pt>
                <c:pt idx="881">
                  <c:v>733.06850499999996</c:v>
                </c:pt>
                <c:pt idx="882">
                  <c:v>732.98374999999999</c:v>
                </c:pt>
                <c:pt idx="883">
                  <c:v>733.04464299999995</c:v>
                </c:pt>
                <c:pt idx="884">
                  <c:v>732.94427299999995</c:v>
                </c:pt>
                <c:pt idx="885">
                  <c:v>733.06862000000001</c:v>
                </c:pt>
                <c:pt idx="886">
                  <c:v>733.14508499999999</c:v>
                </c:pt>
                <c:pt idx="887">
                  <c:v>732.92894899999999</c:v>
                </c:pt>
                <c:pt idx="888">
                  <c:v>733.04104299999995</c:v>
                </c:pt>
                <c:pt idx="889">
                  <c:v>732.97776399999998</c:v>
                </c:pt>
                <c:pt idx="890">
                  <c:v>732.95137899999997</c:v>
                </c:pt>
                <c:pt idx="891">
                  <c:v>733.10684400000002</c:v>
                </c:pt>
                <c:pt idx="892">
                  <c:v>733.01484800000003</c:v>
                </c:pt>
                <c:pt idx="893">
                  <c:v>732.86751200000003</c:v>
                </c:pt>
                <c:pt idx="894">
                  <c:v>733.07533899999999</c:v>
                </c:pt>
                <c:pt idx="895">
                  <c:v>733.08676100000002</c:v>
                </c:pt>
                <c:pt idx="896">
                  <c:v>733.03173500000003</c:v>
                </c:pt>
                <c:pt idx="897">
                  <c:v>733.02971000000002</c:v>
                </c:pt>
                <c:pt idx="898">
                  <c:v>732.98049000000003</c:v>
                </c:pt>
                <c:pt idx="899">
                  <c:v>732.96629399999995</c:v>
                </c:pt>
                <c:pt idx="900">
                  <c:v>733.09267299999999</c:v>
                </c:pt>
                <c:pt idx="901">
                  <c:v>732.93174499999998</c:v>
                </c:pt>
                <c:pt idx="902">
                  <c:v>733.08017400000006</c:v>
                </c:pt>
                <c:pt idx="903">
                  <c:v>733.11517200000003</c:v>
                </c:pt>
                <c:pt idx="904">
                  <c:v>733.20132899999999</c:v>
                </c:pt>
                <c:pt idx="905">
                  <c:v>732.96071300000006</c:v>
                </c:pt>
                <c:pt idx="906">
                  <c:v>733.05103799999995</c:v>
                </c:pt>
                <c:pt idx="907">
                  <c:v>733.05852600000003</c:v>
                </c:pt>
                <c:pt idx="908">
                  <c:v>733.15058199999999</c:v>
                </c:pt>
                <c:pt idx="909">
                  <c:v>733.058179</c:v>
                </c:pt>
                <c:pt idx="910">
                  <c:v>733.08372799999995</c:v>
                </c:pt>
                <c:pt idx="911">
                  <c:v>733.09691799999996</c:v>
                </c:pt>
                <c:pt idx="912">
                  <c:v>733.04505700000004</c:v>
                </c:pt>
                <c:pt idx="913">
                  <c:v>733.06892900000003</c:v>
                </c:pt>
                <c:pt idx="914">
                  <c:v>733.085331</c:v>
                </c:pt>
                <c:pt idx="915">
                  <c:v>733.06905900000004</c:v>
                </c:pt>
                <c:pt idx="916">
                  <c:v>732.99200099999996</c:v>
                </c:pt>
                <c:pt idx="917">
                  <c:v>733.20570799999996</c:v>
                </c:pt>
                <c:pt idx="918">
                  <c:v>733.048317</c:v>
                </c:pt>
                <c:pt idx="919">
                  <c:v>733.00684799999999</c:v>
                </c:pt>
                <c:pt idx="920">
                  <c:v>733.00428299999999</c:v>
                </c:pt>
                <c:pt idx="921">
                  <c:v>733.12102000000004</c:v>
                </c:pt>
                <c:pt idx="922">
                  <c:v>733.04811199999995</c:v>
                </c:pt>
                <c:pt idx="923">
                  <c:v>733.08275600000002</c:v>
                </c:pt>
                <c:pt idx="924">
                  <c:v>733.031566</c:v>
                </c:pt>
                <c:pt idx="925">
                  <c:v>733.18422799999996</c:v>
                </c:pt>
                <c:pt idx="926">
                  <c:v>733.03301099999999</c:v>
                </c:pt>
                <c:pt idx="927">
                  <c:v>733.085286</c:v>
                </c:pt>
                <c:pt idx="928">
                  <c:v>733.02952200000004</c:v>
                </c:pt>
                <c:pt idx="929">
                  <c:v>733.11567000000002</c:v>
                </c:pt>
                <c:pt idx="930">
                  <c:v>733.01971900000001</c:v>
                </c:pt>
                <c:pt idx="931">
                  <c:v>733.026476</c:v>
                </c:pt>
                <c:pt idx="932">
                  <c:v>733.03666699999997</c:v>
                </c:pt>
                <c:pt idx="933">
                  <c:v>732.99587699999995</c:v>
                </c:pt>
                <c:pt idx="934">
                  <c:v>733.07344499999999</c:v>
                </c:pt>
                <c:pt idx="935">
                  <c:v>733.11746800000003</c:v>
                </c:pt>
                <c:pt idx="936">
                  <c:v>732.95466099999999</c:v>
                </c:pt>
                <c:pt idx="937">
                  <c:v>733.02258500000005</c:v>
                </c:pt>
                <c:pt idx="938">
                  <c:v>732.92689199999995</c:v>
                </c:pt>
                <c:pt idx="939">
                  <c:v>733.09469999999999</c:v>
                </c:pt>
                <c:pt idx="940">
                  <c:v>733.153459</c:v>
                </c:pt>
                <c:pt idx="941">
                  <c:v>733.07076199999995</c:v>
                </c:pt>
                <c:pt idx="942">
                  <c:v>733.13184200000001</c:v>
                </c:pt>
                <c:pt idx="943">
                  <c:v>732.98260600000003</c:v>
                </c:pt>
                <c:pt idx="944">
                  <c:v>733.014769</c:v>
                </c:pt>
                <c:pt idx="945">
                  <c:v>733.049083</c:v>
                </c:pt>
                <c:pt idx="946">
                  <c:v>733.08619799999997</c:v>
                </c:pt>
                <c:pt idx="947">
                  <c:v>732.98184100000003</c:v>
                </c:pt>
                <c:pt idx="948">
                  <c:v>732.99951899999996</c:v>
                </c:pt>
                <c:pt idx="949">
                  <c:v>733.09742300000005</c:v>
                </c:pt>
                <c:pt idx="950">
                  <c:v>733.11544300000003</c:v>
                </c:pt>
                <c:pt idx="951">
                  <c:v>733.12816399999997</c:v>
                </c:pt>
                <c:pt idx="952">
                  <c:v>733.07491100000004</c:v>
                </c:pt>
                <c:pt idx="953">
                  <c:v>733.03617899999995</c:v>
                </c:pt>
                <c:pt idx="954">
                  <c:v>732.99142300000005</c:v>
                </c:pt>
                <c:pt idx="955">
                  <c:v>733.05726200000004</c:v>
                </c:pt>
                <c:pt idx="956">
                  <c:v>733.13982699999997</c:v>
                </c:pt>
                <c:pt idx="957">
                  <c:v>732.99710000000005</c:v>
                </c:pt>
                <c:pt idx="958">
                  <c:v>733.15138200000001</c:v>
                </c:pt>
                <c:pt idx="959">
                  <c:v>733.01948600000003</c:v>
                </c:pt>
                <c:pt idx="960">
                  <c:v>733.11727499999995</c:v>
                </c:pt>
                <c:pt idx="961">
                  <c:v>733.12202400000001</c:v>
                </c:pt>
                <c:pt idx="962">
                  <c:v>733.03334299999995</c:v>
                </c:pt>
                <c:pt idx="963">
                  <c:v>733.07797600000004</c:v>
                </c:pt>
                <c:pt idx="964">
                  <c:v>733.00727600000005</c:v>
                </c:pt>
                <c:pt idx="965">
                  <c:v>733.13090399999999</c:v>
                </c:pt>
                <c:pt idx="966">
                  <c:v>733.06976399999996</c:v>
                </c:pt>
                <c:pt idx="967">
                  <c:v>733.14001299999995</c:v>
                </c:pt>
                <c:pt idx="968">
                  <c:v>733.08251099999995</c:v>
                </c:pt>
                <c:pt idx="969">
                  <c:v>732.94277699999998</c:v>
                </c:pt>
                <c:pt idx="970">
                  <c:v>733.149091</c:v>
                </c:pt>
                <c:pt idx="971">
                  <c:v>733.10207100000002</c:v>
                </c:pt>
                <c:pt idx="972">
                  <c:v>732.97847899999999</c:v>
                </c:pt>
                <c:pt idx="973">
                  <c:v>733.07197599999995</c:v>
                </c:pt>
                <c:pt idx="974">
                  <c:v>733.01423399999999</c:v>
                </c:pt>
                <c:pt idx="975">
                  <c:v>733.19270900000004</c:v>
                </c:pt>
                <c:pt idx="976">
                  <c:v>733.06118000000004</c:v>
                </c:pt>
                <c:pt idx="977">
                  <c:v>733.06936700000006</c:v>
                </c:pt>
                <c:pt idx="978">
                  <c:v>732.99920699999996</c:v>
                </c:pt>
                <c:pt idx="979">
                  <c:v>733.15962400000001</c:v>
                </c:pt>
                <c:pt idx="980">
                  <c:v>733.098477</c:v>
                </c:pt>
                <c:pt idx="981">
                  <c:v>733.05921999999998</c:v>
                </c:pt>
                <c:pt idx="982">
                  <c:v>733.06424700000002</c:v>
                </c:pt>
                <c:pt idx="983">
                  <c:v>733.16551900000002</c:v>
                </c:pt>
                <c:pt idx="984">
                  <c:v>733.04125699999997</c:v>
                </c:pt>
                <c:pt idx="985">
                  <c:v>733.04408899999999</c:v>
                </c:pt>
                <c:pt idx="986">
                  <c:v>733.00558799999999</c:v>
                </c:pt>
                <c:pt idx="987">
                  <c:v>733.02986399999998</c:v>
                </c:pt>
                <c:pt idx="988">
                  <c:v>733.03975500000001</c:v>
                </c:pt>
                <c:pt idx="989">
                  <c:v>732.97615599999995</c:v>
                </c:pt>
                <c:pt idx="990">
                  <c:v>733.01811399999997</c:v>
                </c:pt>
                <c:pt idx="991">
                  <c:v>733.08739200000002</c:v>
                </c:pt>
                <c:pt idx="992">
                  <c:v>733.05865900000003</c:v>
                </c:pt>
                <c:pt idx="993">
                  <c:v>733.07532200000003</c:v>
                </c:pt>
                <c:pt idx="994">
                  <c:v>733.11064899999997</c:v>
                </c:pt>
                <c:pt idx="995">
                  <c:v>733.08563300000003</c:v>
                </c:pt>
                <c:pt idx="996">
                  <c:v>733.05342399999995</c:v>
                </c:pt>
                <c:pt idx="997">
                  <c:v>732.96767699999998</c:v>
                </c:pt>
                <c:pt idx="998">
                  <c:v>733.04814699999997</c:v>
                </c:pt>
                <c:pt idx="999">
                  <c:v>733.02199599999994</c:v>
                </c:pt>
                <c:pt idx="1000">
                  <c:v>732.94597699999997</c:v>
                </c:pt>
                <c:pt idx="1001">
                  <c:v>733.03762400000005</c:v>
                </c:pt>
                <c:pt idx="1002">
                  <c:v>733.06546100000003</c:v>
                </c:pt>
                <c:pt idx="1003">
                  <c:v>732.96180700000002</c:v>
                </c:pt>
                <c:pt idx="1004">
                  <c:v>732.99814700000002</c:v>
                </c:pt>
                <c:pt idx="1005">
                  <c:v>733.04933000000005</c:v>
                </c:pt>
                <c:pt idx="1006">
                  <c:v>733.00734399999999</c:v>
                </c:pt>
                <c:pt idx="1007">
                  <c:v>733.07919500000003</c:v>
                </c:pt>
                <c:pt idx="1008">
                  <c:v>733.02159099999994</c:v>
                </c:pt>
                <c:pt idx="1009">
                  <c:v>733.07892100000004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BF5-4965-9FA4-69767143F8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3824159"/>
        <c:axId val="1160009327"/>
      </c:scatterChart>
      <c:valAx>
        <c:axId val="1163824159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009327"/>
        <c:crossesAt val="731"/>
        <c:crossBetween val="midCat"/>
      </c:valAx>
      <c:valAx>
        <c:axId val="11600093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Temperature (</a:t>
                </a:r>
                <a:r>
                  <a:rPr lang="en-US" baseline="30000" dirty="0" err="1"/>
                  <a:t>o</a:t>
                </a:r>
                <a:r>
                  <a:rPr lang="en-US" dirty="0" err="1"/>
                  <a:t>C</a:t>
                </a:r>
                <a:r>
                  <a:rPr lang="en-US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3824159"/>
        <c:crossesAt val="1.0000000000000002E-2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C00000"/>
              </a:solidFill>
              <a:ln w="9525">
                <a:solidFill>
                  <a:srgbClr val="C00000"/>
                </a:solidFill>
              </a:ln>
              <a:effectLst/>
            </c:spPr>
          </c:marker>
          <c:trendline>
            <c:spPr>
              <a:ln w="19050" cap="rnd">
                <a:solidFill>
                  <a:srgbClr val="C00000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errBars>
            <c:errDir val="y"/>
            <c:errBarType val="both"/>
            <c:errValType val="percentage"/>
            <c:noEndCap val="0"/>
            <c:val val="6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Sheet1!$C$4:$C$10</c:f>
              <c:numCache>
                <c:formatCode>General</c:formatCode>
                <c:ptCount val="7"/>
                <c:pt idx="0">
                  <c:v>320.16072325464501</c:v>
                </c:pt>
                <c:pt idx="1">
                  <c:v>330.10547463586101</c:v>
                </c:pt>
                <c:pt idx="2">
                  <c:v>340.050226017076</c:v>
                </c:pt>
                <c:pt idx="3">
                  <c:v>350.17579105976802</c:v>
                </c:pt>
                <c:pt idx="4">
                  <c:v>360.12054244098402</c:v>
                </c:pt>
                <c:pt idx="5">
                  <c:v>370.06529382219901</c:v>
                </c:pt>
                <c:pt idx="6">
                  <c:v>380.01004520341502</c:v>
                </c:pt>
              </c:numCache>
            </c:numRef>
          </c:xVal>
          <c:yVal>
            <c:numRef>
              <c:f>Sheet1!$D$4:$D$10</c:f>
              <c:numCache>
                <c:formatCode>General</c:formatCode>
                <c:ptCount val="7"/>
                <c:pt idx="0">
                  <c:v>0.54492012779552701</c:v>
                </c:pt>
                <c:pt idx="1">
                  <c:v>0.55086261980830598</c:v>
                </c:pt>
                <c:pt idx="2">
                  <c:v>0.584984025559105</c:v>
                </c:pt>
                <c:pt idx="3">
                  <c:v>0.57041533546325895</c:v>
                </c:pt>
                <c:pt idx="4">
                  <c:v>0.56121405750798703</c:v>
                </c:pt>
                <c:pt idx="5">
                  <c:v>0.53782747603833803</c:v>
                </c:pt>
                <c:pt idx="6">
                  <c:v>0.54453674121405704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B35-4DD5-AE99-44C261E70D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1943439"/>
        <c:axId val="1259622527"/>
      </c:scatterChart>
      <c:valAx>
        <c:axId val="116194343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Temperature (C)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9622527"/>
        <c:crosses val="autoZero"/>
        <c:crossBetween val="midCat"/>
      </c:valAx>
      <c:valAx>
        <c:axId val="1259622527"/>
        <c:scaling>
          <c:orientation val="minMax"/>
          <c:max val="0.70000000000000007"/>
          <c:min val="0.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Thermal Conductivity (W/m/K)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94343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6038552949989698E-2"/>
          <c:y val="2.9362890255084401E-2"/>
          <c:w val="0.85841001708785825"/>
          <c:h val="0.84191850677168667"/>
        </c:manualLayout>
      </c:layout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Temperature Range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0000">
                  <a:alpha val="80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CB6-4774-A9A5-6451A712ED91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CB6-4774-A9A5-6451A712ED91}"/>
              </c:ext>
            </c:extLst>
          </c:dPt>
          <c:dPt>
            <c:idx val="2"/>
            <c:invertIfNegative val="0"/>
            <c:bubble3D val="0"/>
            <c:spPr>
              <a:solidFill>
                <a:schemeClr val="tx2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CB6-4774-A9A5-6451A712ED91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CB6-4774-A9A5-6451A712ED91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7CB6-4774-A9A5-6451A712ED91}"/>
              </c:ext>
            </c:extLst>
          </c:dPt>
          <c:xVal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25</c:v>
                </c:pt>
                <c:pt idx="2">
                  <c:v>1</c:v>
                </c:pt>
                <c:pt idx="3">
                  <c:v>86400</c:v>
                </c:pt>
                <c:pt idx="4">
                  <c:v>86400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152</c:v>
                </c:pt>
                <c:pt idx="1">
                  <c:v>238</c:v>
                </c:pt>
                <c:pt idx="2">
                  <c:v>104</c:v>
                </c:pt>
                <c:pt idx="3">
                  <c:v>360</c:v>
                </c:pt>
                <c:pt idx="4">
                  <c:v>289</c:v>
                </c:pt>
              </c:numCache>
            </c:numRef>
          </c:yVal>
          <c:bubbleSize>
            <c:numRef>
              <c:f>Sheet1!$C$2:$C$6</c:f>
              <c:numCache>
                <c:formatCode>General</c:formatCode>
                <c:ptCount val="5"/>
                <c:pt idx="0">
                  <c:v>2.7990999999999999E-2</c:v>
                </c:pt>
                <c:pt idx="1">
                  <c:v>6.0389999999999999E-2</c:v>
                </c:pt>
                <c:pt idx="2">
                  <c:v>7.1999999999999998E-3</c:v>
                </c:pt>
                <c:pt idx="3">
                  <c:v>4.5569999999999999E-2</c:v>
                </c:pt>
                <c:pt idx="4">
                  <c:v>4.7176000000000003E-2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A-7CB6-4774-A9A5-6451A712ED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229956992"/>
        <c:axId val="333310288"/>
      </c:bubbleChart>
      <c:valAx>
        <c:axId val="229956992"/>
        <c:scaling>
          <c:logBase val="10"/>
          <c:orientation val="maxMin"/>
          <c:max val="604800"/>
          <c:min val="0.1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>
                    <a:solidFill>
                      <a:schemeClr val="accent3">
                        <a:lumMod val="50000"/>
                      </a:schemeClr>
                    </a:solidFill>
                  </a:rPr>
                  <a:t>Single Sample Measurement Time</a:t>
                </a:r>
              </a:p>
            </c:rich>
          </c:tx>
          <c:layout>
            <c:manualLayout>
              <c:xMode val="edge"/>
              <c:yMode val="edge"/>
              <c:x val="0.27956170346047071"/>
              <c:y val="0.944198105613394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3310288"/>
        <c:crosses val="autoZero"/>
        <c:crossBetween val="midCat"/>
        <c:majorUnit val="1"/>
      </c:valAx>
      <c:valAx>
        <c:axId val="333310288"/>
        <c:scaling>
          <c:orientation val="minMax"/>
          <c:min val="75"/>
        </c:scaling>
        <c:delete val="0"/>
        <c:axPos val="r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9956992"/>
        <c:crossesAt val="10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6038552949989698E-2"/>
          <c:y val="2.9362890255084401E-2"/>
          <c:w val="0.85841001708785825"/>
          <c:h val="0.84191850677168667"/>
        </c:manualLayout>
      </c:layout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Temperature Range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0000">
                  <a:alpha val="80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CB6-4774-A9A5-6451A712ED91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CB6-4774-A9A5-6451A712ED91}"/>
              </c:ext>
            </c:extLst>
          </c:dPt>
          <c:dPt>
            <c:idx val="2"/>
            <c:invertIfNegative val="0"/>
            <c:bubble3D val="0"/>
            <c:spPr>
              <a:solidFill>
                <a:schemeClr val="tx2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CB6-4774-A9A5-6451A712ED91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CB6-4774-A9A5-6451A712ED91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7CB6-4774-A9A5-6451A712ED91}"/>
              </c:ext>
            </c:extLst>
          </c:dPt>
          <c:xVal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25</c:v>
                </c:pt>
                <c:pt idx="2">
                  <c:v>1</c:v>
                </c:pt>
                <c:pt idx="3">
                  <c:v>86400</c:v>
                </c:pt>
                <c:pt idx="4">
                  <c:v>86400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152</c:v>
                </c:pt>
                <c:pt idx="1">
                  <c:v>238</c:v>
                </c:pt>
                <c:pt idx="2">
                  <c:v>104</c:v>
                </c:pt>
                <c:pt idx="3">
                  <c:v>360</c:v>
                </c:pt>
                <c:pt idx="4">
                  <c:v>289</c:v>
                </c:pt>
              </c:numCache>
            </c:numRef>
          </c:yVal>
          <c:bubbleSize>
            <c:numRef>
              <c:f>Sheet1!$C$2:$C$6</c:f>
              <c:numCache>
                <c:formatCode>General</c:formatCode>
                <c:ptCount val="5"/>
                <c:pt idx="0">
                  <c:v>2.7990999999999999E-2</c:v>
                </c:pt>
                <c:pt idx="1">
                  <c:v>6.0389999999999999E-2</c:v>
                </c:pt>
                <c:pt idx="2">
                  <c:v>7.1999999999999998E-3</c:v>
                </c:pt>
                <c:pt idx="3">
                  <c:v>4.5569999999999999E-2</c:v>
                </c:pt>
                <c:pt idx="4">
                  <c:v>4.7176000000000003E-2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A-7CB6-4774-A9A5-6451A712ED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229956992"/>
        <c:axId val="333310288"/>
      </c:bubbleChart>
      <c:valAx>
        <c:axId val="229956992"/>
        <c:scaling>
          <c:logBase val="10"/>
          <c:orientation val="maxMin"/>
          <c:max val="604800"/>
          <c:min val="0.1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>
                    <a:solidFill>
                      <a:schemeClr val="accent3">
                        <a:lumMod val="50000"/>
                      </a:schemeClr>
                    </a:solidFill>
                  </a:rPr>
                  <a:t>Single Sample Measurement Time</a:t>
                </a:r>
              </a:p>
            </c:rich>
          </c:tx>
          <c:layout>
            <c:manualLayout>
              <c:xMode val="edge"/>
              <c:yMode val="edge"/>
              <c:x val="0.27956170346047071"/>
              <c:y val="0.944198105613394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3310288"/>
        <c:crosses val="autoZero"/>
        <c:crossBetween val="midCat"/>
        <c:majorUnit val="1"/>
      </c:valAx>
      <c:valAx>
        <c:axId val="333310288"/>
        <c:scaling>
          <c:orientation val="minMax"/>
          <c:min val="75"/>
        </c:scaling>
        <c:delete val="0"/>
        <c:axPos val="r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9956992"/>
        <c:crossesAt val="10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6038552949989698E-2"/>
          <c:y val="2.9362890255084401E-2"/>
          <c:w val="0.85841001708785825"/>
          <c:h val="0.84191850677168667"/>
        </c:manualLayout>
      </c:layout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Temperature Range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0000">
                  <a:alpha val="80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5DFC-4C54-990E-956712BA53ED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DFC-4C54-990E-956712BA53ED}"/>
              </c:ext>
            </c:extLst>
          </c:dPt>
          <c:dPt>
            <c:idx val="2"/>
            <c:invertIfNegative val="0"/>
            <c:bubble3D val="0"/>
            <c:spPr>
              <a:solidFill>
                <a:schemeClr val="tx2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DFC-4C54-990E-956712BA53ED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5DFC-4C54-990E-956712BA53ED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>
                  <a:lumMod val="75000"/>
                  <a:alpha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DFC-4C54-990E-956712BA53ED}"/>
              </c:ext>
            </c:extLst>
          </c:dPt>
          <c:xVal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25</c:v>
                </c:pt>
                <c:pt idx="2">
                  <c:v>1</c:v>
                </c:pt>
                <c:pt idx="3">
                  <c:v>86400</c:v>
                </c:pt>
                <c:pt idx="4">
                  <c:v>86400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152</c:v>
                </c:pt>
                <c:pt idx="1">
                  <c:v>238</c:v>
                </c:pt>
                <c:pt idx="2">
                  <c:v>104</c:v>
                </c:pt>
                <c:pt idx="3">
                  <c:v>360</c:v>
                </c:pt>
                <c:pt idx="4">
                  <c:v>289</c:v>
                </c:pt>
              </c:numCache>
            </c:numRef>
          </c:yVal>
          <c:bubbleSize>
            <c:numRef>
              <c:f>Sheet1!$C$2:$C$6</c:f>
              <c:numCache>
                <c:formatCode>General</c:formatCode>
                <c:ptCount val="5"/>
                <c:pt idx="0">
                  <c:v>2.7990999999999999E-2</c:v>
                </c:pt>
                <c:pt idx="1">
                  <c:v>6.0389999999999999E-2</c:v>
                </c:pt>
                <c:pt idx="2">
                  <c:v>7.1999999999999998E-3</c:v>
                </c:pt>
                <c:pt idx="3">
                  <c:v>4.5569999999999999E-2</c:v>
                </c:pt>
                <c:pt idx="4">
                  <c:v>4.7176000000000003E-2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C4D2-47CF-BEC3-B8255F8FDC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229956992"/>
        <c:axId val="333310288"/>
      </c:bubbleChart>
      <c:valAx>
        <c:axId val="229956992"/>
        <c:scaling>
          <c:logBase val="10"/>
          <c:orientation val="maxMin"/>
          <c:max val="604800"/>
          <c:min val="0.1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>
                    <a:solidFill>
                      <a:schemeClr val="accent3">
                        <a:lumMod val="50000"/>
                      </a:schemeClr>
                    </a:solidFill>
                  </a:rPr>
                  <a:t>Single Sample Measurement Time</a:t>
                </a:r>
              </a:p>
            </c:rich>
          </c:tx>
          <c:layout>
            <c:manualLayout>
              <c:xMode val="edge"/>
              <c:yMode val="edge"/>
              <c:x val="0.27956170346047071"/>
              <c:y val="0.944198105613394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3310288"/>
        <c:crosses val="autoZero"/>
        <c:crossBetween val="midCat"/>
        <c:majorUnit val="1"/>
      </c:valAx>
      <c:valAx>
        <c:axId val="333310288"/>
        <c:scaling>
          <c:orientation val="minMax"/>
          <c:min val="75"/>
        </c:scaling>
        <c:delete val="0"/>
        <c:axPos val="r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9956992"/>
        <c:crossesAt val="10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26B3BD-1DF0-4EB3-8B8D-9CC595DDB34F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E4540AC-A520-4C7D-8CBB-30CDCE408F57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sz="2800" dirty="0"/>
            <a:t>Molten Salt Thermal Conductivity</a:t>
          </a:r>
        </a:p>
      </dgm:t>
    </dgm:pt>
    <dgm:pt modelId="{EA72A530-2CE9-4784-A1BD-7C798889889E}" type="parTrans" cxnId="{1A7A428C-255F-4F0D-AEA5-02CA3FD80093}">
      <dgm:prSet/>
      <dgm:spPr/>
      <dgm:t>
        <a:bodyPr/>
        <a:lstStyle/>
        <a:p>
          <a:endParaRPr lang="en-US"/>
        </a:p>
      </dgm:t>
    </dgm:pt>
    <dgm:pt modelId="{E75F5C91-4649-428E-A8D6-8BB2BC06DA68}" type="sibTrans" cxnId="{1A7A428C-255F-4F0D-AEA5-02CA3FD80093}">
      <dgm:prSet/>
      <dgm:spPr/>
      <dgm:t>
        <a:bodyPr/>
        <a:lstStyle/>
        <a:p>
          <a:endParaRPr lang="en-US" sz="1400"/>
        </a:p>
      </dgm:t>
    </dgm:pt>
    <dgm:pt modelId="{BFA1C219-7E69-4A84-91C1-F4BDC2D8DD6C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sz="2800" dirty="0"/>
            <a:t>Conclusion</a:t>
          </a:r>
        </a:p>
      </dgm:t>
    </dgm:pt>
    <dgm:pt modelId="{06F1780D-143B-4358-BF9B-C18DE0DE9EB8}" type="parTrans" cxnId="{04F93C8F-71CC-41B8-B8C6-30141D3929C4}">
      <dgm:prSet/>
      <dgm:spPr/>
      <dgm:t>
        <a:bodyPr/>
        <a:lstStyle/>
        <a:p>
          <a:endParaRPr lang="en-US"/>
        </a:p>
      </dgm:t>
    </dgm:pt>
    <dgm:pt modelId="{A18FB813-F7B4-4669-A54A-3A06E4EDE0AB}" type="sibTrans" cxnId="{04F93C8F-71CC-41B8-B8C6-30141D3929C4}">
      <dgm:prSet/>
      <dgm:spPr/>
      <dgm:t>
        <a:bodyPr/>
        <a:lstStyle/>
        <a:p>
          <a:endParaRPr lang="en-US"/>
        </a:p>
      </dgm:t>
    </dgm:pt>
    <dgm:pt modelId="{EBE91A14-9891-4C00-BE00-EBC7D6DC82F7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sz="2800" dirty="0"/>
            <a:t>Past Measurement Efforts</a:t>
          </a:r>
        </a:p>
      </dgm:t>
    </dgm:pt>
    <dgm:pt modelId="{AAB5B571-65C4-4799-9ECC-AF65C1253536}" type="parTrans" cxnId="{408DF2D7-4065-4DFD-A65B-82E3C5F6B2F1}">
      <dgm:prSet/>
      <dgm:spPr/>
      <dgm:t>
        <a:bodyPr/>
        <a:lstStyle/>
        <a:p>
          <a:endParaRPr lang="en-US"/>
        </a:p>
      </dgm:t>
    </dgm:pt>
    <dgm:pt modelId="{9943A780-0110-4400-BD93-730EA5301544}" type="sibTrans" cxnId="{408DF2D7-4065-4DFD-A65B-82E3C5F6B2F1}">
      <dgm:prSet/>
      <dgm:spPr/>
      <dgm:t>
        <a:bodyPr/>
        <a:lstStyle/>
        <a:p>
          <a:endParaRPr lang="en-US"/>
        </a:p>
      </dgm:t>
    </dgm:pt>
    <dgm:pt modelId="{0B2F95CA-A4C5-4354-9305-F3F6624456FC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sz="2800" dirty="0"/>
            <a:t>Future Measurement Efforts</a:t>
          </a:r>
        </a:p>
      </dgm:t>
    </dgm:pt>
    <dgm:pt modelId="{B5C08735-764B-4207-A5B6-5B242460A0A3}" type="parTrans" cxnId="{1607390B-1D1C-4931-89B9-B77E42901312}">
      <dgm:prSet/>
      <dgm:spPr/>
      <dgm:t>
        <a:bodyPr/>
        <a:lstStyle/>
        <a:p>
          <a:endParaRPr lang="en-US"/>
        </a:p>
      </dgm:t>
    </dgm:pt>
    <dgm:pt modelId="{E435BAED-4EEB-4056-AF01-59EA81A62733}" type="sibTrans" cxnId="{1607390B-1D1C-4931-89B9-B77E42901312}">
      <dgm:prSet/>
      <dgm:spPr/>
      <dgm:t>
        <a:bodyPr/>
        <a:lstStyle/>
        <a:p>
          <a:endParaRPr lang="en-US"/>
        </a:p>
      </dgm:t>
    </dgm:pt>
    <dgm:pt modelId="{F3111B72-57EB-4055-BB16-22D5D922E92F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sz="2800" dirty="0"/>
            <a:t>Initial System Developments</a:t>
          </a:r>
        </a:p>
      </dgm:t>
    </dgm:pt>
    <dgm:pt modelId="{415070B4-249F-4133-8FE4-ABBEC1D657E2}" type="sibTrans" cxnId="{0A6BBAB8-634D-4A55-A660-58C40B54FF72}">
      <dgm:prSet/>
      <dgm:spPr/>
      <dgm:t>
        <a:bodyPr/>
        <a:lstStyle/>
        <a:p>
          <a:endParaRPr lang="en-US"/>
        </a:p>
      </dgm:t>
    </dgm:pt>
    <dgm:pt modelId="{833FB8A1-AFBF-4968-9E5C-99F5987E6BC3}" type="parTrans" cxnId="{0A6BBAB8-634D-4A55-A660-58C40B54FF72}">
      <dgm:prSet/>
      <dgm:spPr/>
      <dgm:t>
        <a:bodyPr/>
        <a:lstStyle/>
        <a:p>
          <a:endParaRPr lang="en-US"/>
        </a:p>
      </dgm:t>
    </dgm:pt>
    <dgm:pt modelId="{E20207E0-4019-4A9F-AF31-1D6A8040F2F9}" type="pres">
      <dgm:prSet presAssocID="{3926B3BD-1DF0-4EB3-8B8D-9CC595DDB34F}" presName="Name0" presStyleCnt="0">
        <dgm:presLayoutVars>
          <dgm:chMax val="7"/>
          <dgm:chPref val="7"/>
          <dgm:dir/>
        </dgm:presLayoutVars>
      </dgm:prSet>
      <dgm:spPr/>
    </dgm:pt>
    <dgm:pt modelId="{08858B54-E7C4-426E-AB46-C6BD2B0EF6D5}" type="pres">
      <dgm:prSet presAssocID="{3926B3BD-1DF0-4EB3-8B8D-9CC595DDB34F}" presName="Name1" presStyleCnt="0"/>
      <dgm:spPr/>
    </dgm:pt>
    <dgm:pt modelId="{3EFABCF0-3C24-4355-B2F3-1765C045B842}" type="pres">
      <dgm:prSet presAssocID="{3926B3BD-1DF0-4EB3-8B8D-9CC595DDB34F}" presName="cycle" presStyleCnt="0"/>
      <dgm:spPr/>
    </dgm:pt>
    <dgm:pt modelId="{7E6A3D65-3FEC-432F-9502-20DC7761D2C1}" type="pres">
      <dgm:prSet presAssocID="{3926B3BD-1DF0-4EB3-8B8D-9CC595DDB34F}" presName="srcNode" presStyleLbl="node1" presStyleIdx="0" presStyleCnt="5"/>
      <dgm:spPr/>
    </dgm:pt>
    <dgm:pt modelId="{A599299E-C215-434B-BB2F-CF5A187D6B6C}" type="pres">
      <dgm:prSet presAssocID="{3926B3BD-1DF0-4EB3-8B8D-9CC595DDB34F}" presName="conn" presStyleLbl="parChTrans1D2" presStyleIdx="0" presStyleCnt="1"/>
      <dgm:spPr/>
    </dgm:pt>
    <dgm:pt modelId="{DE905F25-9C3C-4875-B4DC-3872CEC680C0}" type="pres">
      <dgm:prSet presAssocID="{3926B3BD-1DF0-4EB3-8B8D-9CC595DDB34F}" presName="extraNode" presStyleLbl="node1" presStyleIdx="0" presStyleCnt="5"/>
      <dgm:spPr/>
    </dgm:pt>
    <dgm:pt modelId="{044ED908-7C5D-4C28-A8F7-9F87D8C7C95C}" type="pres">
      <dgm:prSet presAssocID="{3926B3BD-1DF0-4EB3-8B8D-9CC595DDB34F}" presName="dstNode" presStyleLbl="node1" presStyleIdx="0" presStyleCnt="5"/>
      <dgm:spPr/>
    </dgm:pt>
    <dgm:pt modelId="{3D8BEE51-0671-4C60-8D12-3307268BB572}" type="pres">
      <dgm:prSet presAssocID="{5E4540AC-A520-4C7D-8CBB-30CDCE408F57}" presName="text_1" presStyleLbl="node1" presStyleIdx="0" presStyleCnt="5">
        <dgm:presLayoutVars>
          <dgm:bulletEnabled val="1"/>
        </dgm:presLayoutVars>
      </dgm:prSet>
      <dgm:spPr/>
    </dgm:pt>
    <dgm:pt modelId="{71961CFF-E4A6-40E9-9DCC-89B24E3399CD}" type="pres">
      <dgm:prSet presAssocID="{5E4540AC-A520-4C7D-8CBB-30CDCE408F57}" presName="accent_1" presStyleCnt="0"/>
      <dgm:spPr/>
    </dgm:pt>
    <dgm:pt modelId="{F5E3BBB9-A0C9-4514-8937-291C9FF580FC}" type="pres">
      <dgm:prSet presAssocID="{5E4540AC-A520-4C7D-8CBB-30CDCE408F57}" presName="accentRepeatNode" presStyleLbl="solidFgAcc1" presStyleIdx="0" presStyleCnt="5"/>
      <dgm:spPr/>
    </dgm:pt>
    <dgm:pt modelId="{D81EB76C-8A0A-4000-B36F-097C2AAD5976}" type="pres">
      <dgm:prSet presAssocID="{EBE91A14-9891-4C00-BE00-EBC7D6DC82F7}" presName="text_2" presStyleLbl="node1" presStyleIdx="1" presStyleCnt="5">
        <dgm:presLayoutVars>
          <dgm:bulletEnabled val="1"/>
        </dgm:presLayoutVars>
      </dgm:prSet>
      <dgm:spPr/>
    </dgm:pt>
    <dgm:pt modelId="{6BC2F68A-384E-4717-B923-BBDD014866A1}" type="pres">
      <dgm:prSet presAssocID="{EBE91A14-9891-4C00-BE00-EBC7D6DC82F7}" presName="accent_2" presStyleCnt="0"/>
      <dgm:spPr/>
    </dgm:pt>
    <dgm:pt modelId="{E1720469-E409-4FF7-B880-A6050DE20B7D}" type="pres">
      <dgm:prSet presAssocID="{EBE91A14-9891-4C00-BE00-EBC7D6DC82F7}" presName="accentRepeatNode" presStyleLbl="solidFgAcc1" presStyleIdx="1" presStyleCnt="5"/>
      <dgm:spPr/>
    </dgm:pt>
    <dgm:pt modelId="{7FEDE746-1437-4C16-A6CE-AA24C2EF6E44}" type="pres">
      <dgm:prSet presAssocID="{F3111B72-57EB-4055-BB16-22D5D922E92F}" presName="text_3" presStyleLbl="node1" presStyleIdx="2" presStyleCnt="5">
        <dgm:presLayoutVars>
          <dgm:bulletEnabled val="1"/>
        </dgm:presLayoutVars>
      </dgm:prSet>
      <dgm:spPr/>
    </dgm:pt>
    <dgm:pt modelId="{58F9E781-8902-479C-9E5C-D6FD82DC31D9}" type="pres">
      <dgm:prSet presAssocID="{F3111B72-57EB-4055-BB16-22D5D922E92F}" presName="accent_3" presStyleCnt="0"/>
      <dgm:spPr/>
    </dgm:pt>
    <dgm:pt modelId="{61E8811D-D276-4309-B621-4768950E9BA5}" type="pres">
      <dgm:prSet presAssocID="{F3111B72-57EB-4055-BB16-22D5D922E92F}" presName="accentRepeatNode" presStyleLbl="solidFgAcc1" presStyleIdx="2" presStyleCnt="5"/>
      <dgm:spPr/>
    </dgm:pt>
    <dgm:pt modelId="{ADB07B3E-CA92-436B-903A-FEFCCB41E589}" type="pres">
      <dgm:prSet presAssocID="{0B2F95CA-A4C5-4354-9305-F3F6624456FC}" presName="text_4" presStyleLbl="node1" presStyleIdx="3" presStyleCnt="5">
        <dgm:presLayoutVars>
          <dgm:bulletEnabled val="1"/>
        </dgm:presLayoutVars>
      </dgm:prSet>
      <dgm:spPr/>
    </dgm:pt>
    <dgm:pt modelId="{F5D3A696-6839-4D2F-8F78-9D7BE653D4AD}" type="pres">
      <dgm:prSet presAssocID="{0B2F95CA-A4C5-4354-9305-F3F6624456FC}" presName="accent_4" presStyleCnt="0"/>
      <dgm:spPr/>
    </dgm:pt>
    <dgm:pt modelId="{4AE27E48-D316-42D3-B646-84A4E437F518}" type="pres">
      <dgm:prSet presAssocID="{0B2F95CA-A4C5-4354-9305-F3F6624456FC}" presName="accentRepeatNode" presStyleLbl="solidFgAcc1" presStyleIdx="3" presStyleCnt="5"/>
      <dgm:spPr/>
    </dgm:pt>
    <dgm:pt modelId="{9BE95C80-BA8F-4699-85B2-F2F2BB191347}" type="pres">
      <dgm:prSet presAssocID="{BFA1C219-7E69-4A84-91C1-F4BDC2D8DD6C}" presName="text_5" presStyleLbl="node1" presStyleIdx="4" presStyleCnt="5">
        <dgm:presLayoutVars>
          <dgm:bulletEnabled val="1"/>
        </dgm:presLayoutVars>
      </dgm:prSet>
      <dgm:spPr/>
    </dgm:pt>
    <dgm:pt modelId="{E6E975D7-FC1F-4589-8ADD-2626F8F16726}" type="pres">
      <dgm:prSet presAssocID="{BFA1C219-7E69-4A84-91C1-F4BDC2D8DD6C}" presName="accent_5" presStyleCnt="0"/>
      <dgm:spPr/>
    </dgm:pt>
    <dgm:pt modelId="{238B8B1F-9E03-458A-9EC5-8E23CE375D05}" type="pres">
      <dgm:prSet presAssocID="{BFA1C219-7E69-4A84-91C1-F4BDC2D8DD6C}" presName="accentRepeatNode" presStyleLbl="solidFgAcc1" presStyleIdx="4" presStyleCnt="5"/>
      <dgm:spPr/>
    </dgm:pt>
  </dgm:ptLst>
  <dgm:cxnLst>
    <dgm:cxn modelId="{1607390B-1D1C-4931-89B9-B77E42901312}" srcId="{3926B3BD-1DF0-4EB3-8B8D-9CC595DDB34F}" destId="{0B2F95CA-A4C5-4354-9305-F3F6624456FC}" srcOrd="3" destOrd="0" parTransId="{B5C08735-764B-4207-A5B6-5B242460A0A3}" sibTransId="{E435BAED-4EEB-4056-AF01-59EA81A62733}"/>
    <dgm:cxn modelId="{DB0BB919-EB2B-4942-B193-F249F4B1EF26}" type="presOf" srcId="{EBE91A14-9891-4C00-BE00-EBC7D6DC82F7}" destId="{D81EB76C-8A0A-4000-B36F-097C2AAD5976}" srcOrd="0" destOrd="0" presId="urn:microsoft.com/office/officeart/2008/layout/VerticalCurvedList"/>
    <dgm:cxn modelId="{B1FA0823-5E38-4EE9-8660-8579F4576CC1}" type="presOf" srcId="{3926B3BD-1DF0-4EB3-8B8D-9CC595DDB34F}" destId="{E20207E0-4019-4A9F-AF31-1D6A8040F2F9}" srcOrd="0" destOrd="0" presId="urn:microsoft.com/office/officeart/2008/layout/VerticalCurvedList"/>
    <dgm:cxn modelId="{1A7A428C-255F-4F0D-AEA5-02CA3FD80093}" srcId="{3926B3BD-1DF0-4EB3-8B8D-9CC595DDB34F}" destId="{5E4540AC-A520-4C7D-8CBB-30CDCE408F57}" srcOrd="0" destOrd="0" parTransId="{EA72A530-2CE9-4784-A1BD-7C798889889E}" sibTransId="{E75F5C91-4649-428E-A8D6-8BB2BC06DA68}"/>
    <dgm:cxn modelId="{AEDADC8C-598F-4392-BE56-DCD2E131648C}" type="presOf" srcId="{E75F5C91-4649-428E-A8D6-8BB2BC06DA68}" destId="{A599299E-C215-434B-BB2F-CF5A187D6B6C}" srcOrd="0" destOrd="0" presId="urn:microsoft.com/office/officeart/2008/layout/VerticalCurvedList"/>
    <dgm:cxn modelId="{04F93C8F-71CC-41B8-B8C6-30141D3929C4}" srcId="{3926B3BD-1DF0-4EB3-8B8D-9CC595DDB34F}" destId="{BFA1C219-7E69-4A84-91C1-F4BDC2D8DD6C}" srcOrd="4" destOrd="0" parTransId="{06F1780D-143B-4358-BF9B-C18DE0DE9EB8}" sibTransId="{A18FB813-F7B4-4669-A54A-3A06E4EDE0AB}"/>
    <dgm:cxn modelId="{E7154CA5-07CF-4C55-B8B9-6345147331C6}" type="presOf" srcId="{F3111B72-57EB-4055-BB16-22D5D922E92F}" destId="{7FEDE746-1437-4C16-A6CE-AA24C2EF6E44}" srcOrd="0" destOrd="0" presId="urn:microsoft.com/office/officeart/2008/layout/VerticalCurvedList"/>
    <dgm:cxn modelId="{0A6BBAB8-634D-4A55-A660-58C40B54FF72}" srcId="{3926B3BD-1DF0-4EB3-8B8D-9CC595DDB34F}" destId="{F3111B72-57EB-4055-BB16-22D5D922E92F}" srcOrd="2" destOrd="0" parTransId="{833FB8A1-AFBF-4968-9E5C-99F5987E6BC3}" sibTransId="{415070B4-249F-4133-8FE4-ABBEC1D657E2}"/>
    <dgm:cxn modelId="{37DCB7CB-6E1B-4C51-8D09-3A0F122359E0}" type="presOf" srcId="{5E4540AC-A520-4C7D-8CBB-30CDCE408F57}" destId="{3D8BEE51-0671-4C60-8D12-3307268BB572}" srcOrd="0" destOrd="0" presId="urn:microsoft.com/office/officeart/2008/layout/VerticalCurvedList"/>
    <dgm:cxn modelId="{408DF2D7-4065-4DFD-A65B-82E3C5F6B2F1}" srcId="{3926B3BD-1DF0-4EB3-8B8D-9CC595DDB34F}" destId="{EBE91A14-9891-4C00-BE00-EBC7D6DC82F7}" srcOrd="1" destOrd="0" parTransId="{AAB5B571-65C4-4799-9ECC-AF65C1253536}" sibTransId="{9943A780-0110-4400-BD93-730EA5301544}"/>
    <dgm:cxn modelId="{6078D0DD-4EFE-4B01-8DC3-8027DF296686}" type="presOf" srcId="{0B2F95CA-A4C5-4354-9305-F3F6624456FC}" destId="{ADB07B3E-CA92-436B-903A-FEFCCB41E589}" srcOrd="0" destOrd="0" presId="urn:microsoft.com/office/officeart/2008/layout/VerticalCurvedList"/>
    <dgm:cxn modelId="{3716A1EA-2414-45AB-82F5-F2444D7C8014}" type="presOf" srcId="{BFA1C219-7E69-4A84-91C1-F4BDC2D8DD6C}" destId="{9BE95C80-BA8F-4699-85B2-F2F2BB191347}" srcOrd="0" destOrd="0" presId="urn:microsoft.com/office/officeart/2008/layout/VerticalCurvedList"/>
    <dgm:cxn modelId="{09BEF1B8-6162-4A9F-8117-C145BE4B056B}" type="presParOf" srcId="{E20207E0-4019-4A9F-AF31-1D6A8040F2F9}" destId="{08858B54-E7C4-426E-AB46-C6BD2B0EF6D5}" srcOrd="0" destOrd="0" presId="urn:microsoft.com/office/officeart/2008/layout/VerticalCurvedList"/>
    <dgm:cxn modelId="{B2D217D7-2087-44E2-ADF6-6FDEDDCC9C7C}" type="presParOf" srcId="{08858B54-E7C4-426E-AB46-C6BD2B0EF6D5}" destId="{3EFABCF0-3C24-4355-B2F3-1765C045B842}" srcOrd="0" destOrd="0" presId="urn:microsoft.com/office/officeart/2008/layout/VerticalCurvedList"/>
    <dgm:cxn modelId="{8B8E934F-2AF2-441A-8B88-E1298D0FBA2A}" type="presParOf" srcId="{3EFABCF0-3C24-4355-B2F3-1765C045B842}" destId="{7E6A3D65-3FEC-432F-9502-20DC7761D2C1}" srcOrd="0" destOrd="0" presId="urn:microsoft.com/office/officeart/2008/layout/VerticalCurvedList"/>
    <dgm:cxn modelId="{A717B851-6BF4-4689-BE39-6BB75EA1E7DF}" type="presParOf" srcId="{3EFABCF0-3C24-4355-B2F3-1765C045B842}" destId="{A599299E-C215-434B-BB2F-CF5A187D6B6C}" srcOrd="1" destOrd="0" presId="urn:microsoft.com/office/officeart/2008/layout/VerticalCurvedList"/>
    <dgm:cxn modelId="{7F1715F5-F089-4B36-B405-953443400F96}" type="presParOf" srcId="{3EFABCF0-3C24-4355-B2F3-1765C045B842}" destId="{DE905F25-9C3C-4875-B4DC-3872CEC680C0}" srcOrd="2" destOrd="0" presId="urn:microsoft.com/office/officeart/2008/layout/VerticalCurvedList"/>
    <dgm:cxn modelId="{D1804880-9972-4D04-A0B1-45CBD5E13A05}" type="presParOf" srcId="{3EFABCF0-3C24-4355-B2F3-1765C045B842}" destId="{044ED908-7C5D-4C28-A8F7-9F87D8C7C95C}" srcOrd="3" destOrd="0" presId="urn:microsoft.com/office/officeart/2008/layout/VerticalCurvedList"/>
    <dgm:cxn modelId="{FD85E98D-3815-4963-8D6D-53454707E6A4}" type="presParOf" srcId="{08858B54-E7C4-426E-AB46-C6BD2B0EF6D5}" destId="{3D8BEE51-0671-4C60-8D12-3307268BB572}" srcOrd="1" destOrd="0" presId="urn:microsoft.com/office/officeart/2008/layout/VerticalCurvedList"/>
    <dgm:cxn modelId="{FDF3B69C-41FA-4073-93F5-8FF274443F55}" type="presParOf" srcId="{08858B54-E7C4-426E-AB46-C6BD2B0EF6D5}" destId="{71961CFF-E4A6-40E9-9DCC-89B24E3399CD}" srcOrd="2" destOrd="0" presId="urn:microsoft.com/office/officeart/2008/layout/VerticalCurvedList"/>
    <dgm:cxn modelId="{7A3BFF8A-96A9-435C-8569-F108A44AB22D}" type="presParOf" srcId="{71961CFF-E4A6-40E9-9DCC-89B24E3399CD}" destId="{F5E3BBB9-A0C9-4514-8937-291C9FF580FC}" srcOrd="0" destOrd="0" presId="urn:microsoft.com/office/officeart/2008/layout/VerticalCurvedList"/>
    <dgm:cxn modelId="{A0A733DF-7C2C-4509-A8A7-55DDF3A6DAEB}" type="presParOf" srcId="{08858B54-E7C4-426E-AB46-C6BD2B0EF6D5}" destId="{D81EB76C-8A0A-4000-B36F-097C2AAD5976}" srcOrd="3" destOrd="0" presId="urn:microsoft.com/office/officeart/2008/layout/VerticalCurvedList"/>
    <dgm:cxn modelId="{AC2FA4D8-1CBA-45C8-B10B-4AC64F8B4DDF}" type="presParOf" srcId="{08858B54-E7C4-426E-AB46-C6BD2B0EF6D5}" destId="{6BC2F68A-384E-4717-B923-BBDD014866A1}" srcOrd="4" destOrd="0" presId="urn:microsoft.com/office/officeart/2008/layout/VerticalCurvedList"/>
    <dgm:cxn modelId="{EE6845F6-B26D-4446-829F-A64ED9E19D42}" type="presParOf" srcId="{6BC2F68A-384E-4717-B923-BBDD014866A1}" destId="{E1720469-E409-4FF7-B880-A6050DE20B7D}" srcOrd="0" destOrd="0" presId="urn:microsoft.com/office/officeart/2008/layout/VerticalCurvedList"/>
    <dgm:cxn modelId="{2D6489C5-393E-4D79-8C26-9CAD8E95D868}" type="presParOf" srcId="{08858B54-E7C4-426E-AB46-C6BD2B0EF6D5}" destId="{7FEDE746-1437-4C16-A6CE-AA24C2EF6E44}" srcOrd="5" destOrd="0" presId="urn:microsoft.com/office/officeart/2008/layout/VerticalCurvedList"/>
    <dgm:cxn modelId="{64BB3721-34D9-439C-8E87-0468296394A5}" type="presParOf" srcId="{08858B54-E7C4-426E-AB46-C6BD2B0EF6D5}" destId="{58F9E781-8902-479C-9E5C-D6FD82DC31D9}" srcOrd="6" destOrd="0" presId="urn:microsoft.com/office/officeart/2008/layout/VerticalCurvedList"/>
    <dgm:cxn modelId="{D795ABC7-097F-4430-B7A8-7434B70638AD}" type="presParOf" srcId="{58F9E781-8902-479C-9E5C-D6FD82DC31D9}" destId="{61E8811D-D276-4309-B621-4768950E9BA5}" srcOrd="0" destOrd="0" presId="urn:microsoft.com/office/officeart/2008/layout/VerticalCurvedList"/>
    <dgm:cxn modelId="{2150B5FF-E7B7-459A-B3B7-50BAF667B9D1}" type="presParOf" srcId="{08858B54-E7C4-426E-AB46-C6BD2B0EF6D5}" destId="{ADB07B3E-CA92-436B-903A-FEFCCB41E589}" srcOrd="7" destOrd="0" presId="urn:microsoft.com/office/officeart/2008/layout/VerticalCurvedList"/>
    <dgm:cxn modelId="{A6E7AC90-7DF2-4FBA-A9AA-220F401309BF}" type="presParOf" srcId="{08858B54-E7C4-426E-AB46-C6BD2B0EF6D5}" destId="{F5D3A696-6839-4D2F-8F78-9D7BE653D4AD}" srcOrd="8" destOrd="0" presId="urn:microsoft.com/office/officeart/2008/layout/VerticalCurvedList"/>
    <dgm:cxn modelId="{C299DDDB-7916-4372-8A46-6BAF08D8FD23}" type="presParOf" srcId="{F5D3A696-6839-4D2F-8F78-9D7BE653D4AD}" destId="{4AE27E48-D316-42D3-B646-84A4E437F518}" srcOrd="0" destOrd="0" presId="urn:microsoft.com/office/officeart/2008/layout/VerticalCurvedList"/>
    <dgm:cxn modelId="{9B7490FB-E815-4105-9089-0CA4FDEDF627}" type="presParOf" srcId="{08858B54-E7C4-426E-AB46-C6BD2B0EF6D5}" destId="{9BE95C80-BA8F-4699-85B2-F2F2BB191347}" srcOrd="9" destOrd="0" presId="urn:microsoft.com/office/officeart/2008/layout/VerticalCurvedList"/>
    <dgm:cxn modelId="{22E71B31-7EF7-4D01-971D-E91FF10E62B2}" type="presParOf" srcId="{08858B54-E7C4-426E-AB46-C6BD2B0EF6D5}" destId="{E6E975D7-FC1F-4589-8ADD-2626F8F16726}" srcOrd="10" destOrd="0" presId="urn:microsoft.com/office/officeart/2008/layout/VerticalCurvedList"/>
    <dgm:cxn modelId="{873C6264-6880-47E7-BC87-A7C1073C4712}" type="presParOf" srcId="{E6E975D7-FC1F-4589-8ADD-2626F8F16726}" destId="{238B8B1F-9E03-458A-9EC5-8E23CE375D0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E79563-AF23-4CDE-82AB-2E6DAC9A5F5B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1E57D77-2917-45EA-A0C8-25980AD8263F}">
      <dgm:prSet phldrT="[Text]" custT="1"/>
      <dgm:spPr/>
      <dgm:t>
        <a:bodyPr/>
        <a:lstStyle/>
        <a:p>
          <a:pPr algn="ctr"/>
          <a:r>
            <a:rPr lang="en-US" sz="1400" dirty="0"/>
            <a:t>Known thermo-physical properties</a:t>
          </a:r>
        </a:p>
      </dgm:t>
    </dgm:pt>
    <dgm:pt modelId="{923F0787-931B-437B-84AF-0C9FCA4201C7}" type="parTrans" cxnId="{EBB7A1BC-6914-4EE0-9ED6-6BC26659BD12}">
      <dgm:prSet/>
      <dgm:spPr/>
      <dgm:t>
        <a:bodyPr/>
        <a:lstStyle/>
        <a:p>
          <a:endParaRPr lang="en-US"/>
        </a:p>
      </dgm:t>
    </dgm:pt>
    <dgm:pt modelId="{F1A9E7C7-EFF1-4EB6-BCE0-611D5AAE4876}" type="sibTrans" cxnId="{EBB7A1BC-6914-4EE0-9ED6-6BC26659BD12}">
      <dgm:prSet/>
      <dgm:spPr/>
      <dgm:t>
        <a:bodyPr/>
        <a:lstStyle/>
        <a:p>
          <a:endParaRPr lang="en-US"/>
        </a:p>
      </dgm:t>
    </dgm:pt>
    <dgm:pt modelId="{067EDDEF-EBD4-43DF-8E00-0AD3F384A8B0}">
      <dgm:prSet phldrT="[Text]" custT="1"/>
      <dgm:spPr/>
      <dgm:t>
        <a:bodyPr/>
        <a:lstStyle/>
        <a:p>
          <a:pPr algn="ctr"/>
          <a:r>
            <a:rPr lang="en-US" sz="1400" dirty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rPr>
            <a:t>Accurate modeling</a:t>
          </a:r>
        </a:p>
        <a:p>
          <a:pPr algn="ctr"/>
          <a:r>
            <a:rPr lang="en-US" sz="1400" dirty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rPr>
            <a:t>Optimized salt selection</a:t>
          </a:r>
        </a:p>
      </dgm:t>
    </dgm:pt>
    <dgm:pt modelId="{18B4B1AB-4272-4C9F-8F24-E3E804C82319}" type="parTrans" cxnId="{98B3563D-15CE-4C40-A7B4-65284AF3AA7E}">
      <dgm:prSet/>
      <dgm:spPr/>
      <dgm:t>
        <a:bodyPr/>
        <a:lstStyle/>
        <a:p>
          <a:endParaRPr lang="en-US"/>
        </a:p>
      </dgm:t>
    </dgm:pt>
    <dgm:pt modelId="{9203F523-7B59-4971-8D7D-C807B33BDC30}" type="sibTrans" cxnId="{98B3563D-15CE-4C40-A7B4-65284AF3AA7E}">
      <dgm:prSet/>
      <dgm:spPr/>
      <dgm:t>
        <a:bodyPr/>
        <a:lstStyle/>
        <a:p>
          <a:endParaRPr lang="en-US"/>
        </a:p>
      </dgm:t>
    </dgm:pt>
    <dgm:pt modelId="{B2DFFA18-1F58-4E3D-B88C-0AA7F7433DB6}">
      <dgm:prSet phldrT="[Text]" custT="1"/>
      <dgm:spPr/>
      <dgm:t>
        <a:bodyPr/>
        <a:lstStyle/>
        <a:p>
          <a:pPr algn="ctr"/>
          <a:r>
            <a:rPr lang="en-US" sz="1400" dirty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rPr>
            <a:t>Licensed MSR designs  </a:t>
          </a:r>
        </a:p>
        <a:p>
          <a:pPr algn="ctr"/>
          <a:r>
            <a:rPr lang="en-US" sz="1400" dirty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rPr>
            <a:t>Competitive energy cost</a:t>
          </a:r>
        </a:p>
      </dgm:t>
    </dgm:pt>
    <dgm:pt modelId="{A19632F9-BB43-46C2-B8A7-5B398E2EBD54}" type="parTrans" cxnId="{A41310DD-B281-4CB9-90B7-C486737D16C0}">
      <dgm:prSet/>
      <dgm:spPr/>
      <dgm:t>
        <a:bodyPr/>
        <a:lstStyle/>
        <a:p>
          <a:endParaRPr lang="en-US"/>
        </a:p>
      </dgm:t>
    </dgm:pt>
    <dgm:pt modelId="{4182BE00-14E5-4376-9298-02094D0EA71D}" type="sibTrans" cxnId="{A41310DD-B281-4CB9-90B7-C486737D16C0}">
      <dgm:prSet/>
      <dgm:spPr/>
      <dgm:t>
        <a:bodyPr/>
        <a:lstStyle/>
        <a:p>
          <a:endParaRPr lang="en-US"/>
        </a:p>
      </dgm:t>
    </dgm:pt>
    <dgm:pt modelId="{FD106623-C38C-4E38-9DCB-D90EB9A4FB53}">
      <dgm:prSet phldrT="[Text]" custT="1"/>
      <dgm:spPr/>
      <dgm:t>
        <a:bodyPr/>
        <a:lstStyle/>
        <a:p>
          <a:pPr algn="ctr"/>
          <a:r>
            <a:rPr lang="en-US" sz="1400" dirty="0"/>
            <a:t>Mix and temp-dependent models</a:t>
          </a:r>
        </a:p>
      </dgm:t>
    </dgm:pt>
    <dgm:pt modelId="{D580ECB4-6D87-45EE-B8EC-B06D07A25F6E}" type="parTrans" cxnId="{ACECEBC1-9239-4635-A611-1F1790DF36E1}">
      <dgm:prSet/>
      <dgm:spPr/>
      <dgm:t>
        <a:bodyPr/>
        <a:lstStyle/>
        <a:p>
          <a:endParaRPr lang="en-US"/>
        </a:p>
      </dgm:t>
    </dgm:pt>
    <dgm:pt modelId="{F75B94A2-FCA9-4B13-B5C2-BC173C0F24BE}" type="sibTrans" cxnId="{ACECEBC1-9239-4635-A611-1F1790DF36E1}">
      <dgm:prSet/>
      <dgm:spPr/>
      <dgm:t>
        <a:bodyPr/>
        <a:lstStyle/>
        <a:p>
          <a:endParaRPr lang="en-US"/>
        </a:p>
      </dgm:t>
    </dgm:pt>
    <dgm:pt modelId="{660A018C-2DE3-4211-86BC-F0FA2B199F2E}">
      <dgm:prSet phldrT="[Text]" custT="1"/>
      <dgm:spPr/>
      <dgm:t>
        <a:bodyPr/>
        <a:lstStyle/>
        <a:p>
          <a:pPr algn="ctr"/>
          <a:r>
            <a:rPr lang="en-US" sz="1400" dirty="0"/>
            <a:t>Effect of nuclear fuel on molten salts</a:t>
          </a:r>
        </a:p>
      </dgm:t>
    </dgm:pt>
    <dgm:pt modelId="{4D78E961-D0FC-4C94-8C1D-CC78D93A66C6}" type="parTrans" cxnId="{6E8DFD4E-CB3B-47B0-A724-9AF4C77938D3}">
      <dgm:prSet/>
      <dgm:spPr/>
      <dgm:t>
        <a:bodyPr/>
        <a:lstStyle/>
        <a:p>
          <a:endParaRPr lang="en-US"/>
        </a:p>
      </dgm:t>
    </dgm:pt>
    <dgm:pt modelId="{2204DE2E-5DD0-4CAC-A1CA-217C1B770234}" type="sibTrans" cxnId="{6E8DFD4E-CB3B-47B0-A724-9AF4C77938D3}">
      <dgm:prSet/>
      <dgm:spPr/>
      <dgm:t>
        <a:bodyPr/>
        <a:lstStyle/>
        <a:p>
          <a:endParaRPr lang="en-US"/>
        </a:p>
      </dgm:t>
    </dgm:pt>
    <dgm:pt modelId="{1C7A52CE-EEF7-4121-9712-6E759E76BF99}">
      <dgm:prSet phldrT="[Text]" custT="1"/>
      <dgm:spPr/>
      <dgm:t>
        <a:bodyPr/>
        <a:lstStyle/>
        <a:p>
          <a:pPr algn="ctr"/>
          <a:r>
            <a:rPr lang="en-US" sz="1400" dirty="0"/>
            <a:t>Molecular models of molten salts</a:t>
          </a:r>
        </a:p>
      </dgm:t>
    </dgm:pt>
    <dgm:pt modelId="{EA8A2FA1-577A-44BF-B28D-413813344C02}" type="parTrans" cxnId="{3FD852C1-F2E3-4DFA-912B-2AA2015FF456}">
      <dgm:prSet/>
      <dgm:spPr/>
      <dgm:t>
        <a:bodyPr/>
        <a:lstStyle/>
        <a:p>
          <a:endParaRPr lang="en-US"/>
        </a:p>
      </dgm:t>
    </dgm:pt>
    <dgm:pt modelId="{86EAB0E4-F722-4484-8ECE-B581A52A4523}" type="sibTrans" cxnId="{3FD852C1-F2E3-4DFA-912B-2AA2015FF456}">
      <dgm:prSet/>
      <dgm:spPr/>
      <dgm:t>
        <a:bodyPr/>
        <a:lstStyle/>
        <a:p>
          <a:endParaRPr lang="en-US"/>
        </a:p>
      </dgm:t>
    </dgm:pt>
    <dgm:pt modelId="{D996CF05-285F-4E9D-9705-2F1D5102D411}" type="pres">
      <dgm:prSet presAssocID="{0DE79563-AF23-4CDE-82AB-2E6DAC9A5F5B}" presName="rootnode" presStyleCnt="0">
        <dgm:presLayoutVars>
          <dgm:chMax/>
          <dgm:chPref/>
          <dgm:dir/>
          <dgm:animLvl val="lvl"/>
        </dgm:presLayoutVars>
      </dgm:prSet>
      <dgm:spPr/>
    </dgm:pt>
    <dgm:pt modelId="{6403538D-49BE-422C-92FA-33A0EE248FDB}" type="pres">
      <dgm:prSet presAssocID="{1C7A52CE-EEF7-4121-9712-6E759E76BF99}" presName="composite" presStyleCnt="0"/>
      <dgm:spPr/>
    </dgm:pt>
    <dgm:pt modelId="{4D88AFA9-5477-48A4-BB72-8B5DD7C1825B}" type="pres">
      <dgm:prSet presAssocID="{1C7A52CE-EEF7-4121-9712-6E759E76BF99}" presName="LShape" presStyleLbl="alignNode1" presStyleIdx="0" presStyleCnt="11" custScaleX="188863" custScaleY="260782" custLinFactNeighborX="-4260" custLinFactNeighborY="-224"/>
      <dgm:spPr>
        <a:solidFill>
          <a:srgbClr val="C00000"/>
        </a:solidFill>
        <a:ln>
          <a:solidFill>
            <a:srgbClr val="C00000"/>
          </a:solidFill>
        </a:ln>
      </dgm:spPr>
    </dgm:pt>
    <dgm:pt modelId="{7EB8B44B-CA29-4507-BA90-1A9CD9E8162C}" type="pres">
      <dgm:prSet presAssocID="{1C7A52CE-EEF7-4121-9712-6E759E76BF99}" presName="ParentText" presStyleLbl="revTx" presStyleIdx="0" presStyleCnt="6" custScaleX="185010" custScaleY="208768" custLinFactNeighborX="7550" custLinFactNeighborY="13741">
        <dgm:presLayoutVars>
          <dgm:chMax val="0"/>
          <dgm:chPref val="0"/>
          <dgm:bulletEnabled val="1"/>
        </dgm:presLayoutVars>
      </dgm:prSet>
      <dgm:spPr/>
    </dgm:pt>
    <dgm:pt modelId="{24027E1D-A69A-4A8C-BADA-69E7CCF95E4B}" type="pres">
      <dgm:prSet presAssocID="{1C7A52CE-EEF7-4121-9712-6E759E76BF99}" presName="Triangle" presStyleLbl="alignNode1" presStyleIdx="1" presStyleCnt="11" custLinFactX="100000" custLinFactY="-101038" custLinFactNeighborX="125415" custLinFactNeighborY="-200000"/>
      <dgm:spPr>
        <a:solidFill>
          <a:schemeClr val="tx1"/>
        </a:solidFill>
        <a:ln>
          <a:solidFill>
            <a:schemeClr val="tx1"/>
          </a:solidFill>
        </a:ln>
      </dgm:spPr>
    </dgm:pt>
    <dgm:pt modelId="{32B19225-913F-4F83-8949-144B97091B66}" type="pres">
      <dgm:prSet presAssocID="{86EAB0E4-F722-4484-8ECE-B581A52A4523}" presName="sibTrans" presStyleCnt="0"/>
      <dgm:spPr/>
    </dgm:pt>
    <dgm:pt modelId="{696536EA-0AA3-4E11-96F9-934B3335AEF4}" type="pres">
      <dgm:prSet presAssocID="{86EAB0E4-F722-4484-8ECE-B581A52A4523}" presName="space" presStyleCnt="0"/>
      <dgm:spPr/>
    </dgm:pt>
    <dgm:pt modelId="{9F69693F-8889-48B1-A669-251A8FBEFC23}" type="pres">
      <dgm:prSet presAssocID="{660A018C-2DE3-4211-86BC-F0FA2B199F2E}" presName="composite" presStyleCnt="0"/>
      <dgm:spPr/>
    </dgm:pt>
    <dgm:pt modelId="{05C8D0C3-D99E-4711-B623-B032191650E6}" type="pres">
      <dgm:prSet presAssocID="{660A018C-2DE3-4211-86BC-F0FA2B199F2E}" presName="LShape" presStyleLbl="alignNode1" presStyleIdx="2" presStyleCnt="11" custScaleX="188863" custScaleY="260782" custLinFactNeighborX="-4260" custLinFactNeighborY="-224"/>
      <dgm:spPr>
        <a:solidFill>
          <a:schemeClr val="accent2">
            <a:lumMod val="75000"/>
          </a:schemeClr>
        </a:solidFill>
        <a:ln>
          <a:solidFill>
            <a:schemeClr val="accent2">
              <a:lumMod val="75000"/>
            </a:schemeClr>
          </a:solidFill>
        </a:ln>
      </dgm:spPr>
    </dgm:pt>
    <dgm:pt modelId="{C9D31B63-56FD-49F5-BA21-55350774FF27}" type="pres">
      <dgm:prSet presAssocID="{660A018C-2DE3-4211-86BC-F0FA2B199F2E}" presName="ParentText" presStyleLbl="revTx" presStyleIdx="1" presStyleCnt="6" custScaleX="185010" custScaleY="208768" custLinFactNeighborX="7550" custLinFactNeighborY="13741">
        <dgm:presLayoutVars>
          <dgm:chMax val="0"/>
          <dgm:chPref val="0"/>
          <dgm:bulletEnabled val="1"/>
        </dgm:presLayoutVars>
      </dgm:prSet>
      <dgm:spPr/>
    </dgm:pt>
    <dgm:pt modelId="{44B147CD-5CE2-4A7E-8E02-DE5F9679E6C3}" type="pres">
      <dgm:prSet presAssocID="{660A018C-2DE3-4211-86BC-F0FA2B199F2E}" presName="Triangle" presStyleLbl="alignNode1" presStyleIdx="3" presStyleCnt="11" custLinFactX="100000" custLinFactY="-101038" custLinFactNeighborX="125415" custLinFactNeighborY="-200000"/>
      <dgm:spPr>
        <a:solidFill>
          <a:schemeClr val="tx1"/>
        </a:solidFill>
        <a:ln>
          <a:solidFill>
            <a:schemeClr val="tx1"/>
          </a:solidFill>
        </a:ln>
      </dgm:spPr>
    </dgm:pt>
    <dgm:pt modelId="{D169CD3C-9334-41F7-9AFD-5266475FA990}" type="pres">
      <dgm:prSet presAssocID="{2204DE2E-5DD0-4CAC-A1CA-217C1B770234}" presName="sibTrans" presStyleCnt="0"/>
      <dgm:spPr/>
    </dgm:pt>
    <dgm:pt modelId="{E2D6C9F4-D7AE-44AE-A558-863E1548B420}" type="pres">
      <dgm:prSet presAssocID="{2204DE2E-5DD0-4CAC-A1CA-217C1B770234}" presName="space" presStyleCnt="0"/>
      <dgm:spPr/>
    </dgm:pt>
    <dgm:pt modelId="{74303511-EB81-4523-8851-D76FCFC98F88}" type="pres">
      <dgm:prSet presAssocID="{FD106623-C38C-4E38-9DCB-D90EB9A4FB53}" presName="composite" presStyleCnt="0"/>
      <dgm:spPr/>
    </dgm:pt>
    <dgm:pt modelId="{ED92F4F6-A9AF-4FEC-8D7E-0FC4330DA82B}" type="pres">
      <dgm:prSet presAssocID="{FD106623-C38C-4E38-9DCB-D90EB9A4FB53}" presName="LShape" presStyleLbl="alignNode1" presStyleIdx="4" presStyleCnt="11" custScaleX="188863" custScaleY="260782" custLinFactNeighborX="-4260" custLinFactNeighborY="-224"/>
      <dgm:spPr>
        <a:solidFill>
          <a:schemeClr val="accent2">
            <a:lumMod val="40000"/>
            <a:lumOff val="60000"/>
          </a:schemeClr>
        </a:solidFill>
        <a:ln>
          <a:solidFill>
            <a:schemeClr val="accent2">
              <a:lumMod val="40000"/>
              <a:lumOff val="60000"/>
            </a:schemeClr>
          </a:solidFill>
        </a:ln>
      </dgm:spPr>
    </dgm:pt>
    <dgm:pt modelId="{A7410750-2EFA-47E7-A295-320985AAB2F2}" type="pres">
      <dgm:prSet presAssocID="{FD106623-C38C-4E38-9DCB-D90EB9A4FB53}" presName="ParentText" presStyleLbl="revTx" presStyleIdx="2" presStyleCnt="6" custScaleX="185010" custScaleY="208768" custLinFactNeighborX="7550" custLinFactNeighborY="13741">
        <dgm:presLayoutVars>
          <dgm:chMax val="0"/>
          <dgm:chPref val="0"/>
          <dgm:bulletEnabled val="1"/>
        </dgm:presLayoutVars>
      </dgm:prSet>
      <dgm:spPr/>
    </dgm:pt>
    <dgm:pt modelId="{6A30F9D2-1242-49D7-B131-3BE84F9C0B50}" type="pres">
      <dgm:prSet presAssocID="{FD106623-C38C-4E38-9DCB-D90EB9A4FB53}" presName="Triangle" presStyleLbl="alignNode1" presStyleIdx="5" presStyleCnt="11" custLinFactX="100000" custLinFactY="-101038" custLinFactNeighborX="125415" custLinFactNeighborY="-200000"/>
      <dgm:spPr>
        <a:solidFill>
          <a:schemeClr val="tx1"/>
        </a:solidFill>
        <a:ln>
          <a:solidFill>
            <a:schemeClr val="tx1"/>
          </a:solidFill>
        </a:ln>
      </dgm:spPr>
    </dgm:pt>
    <dgm:pt modelId="{1F8A96EB-FE81-4AFE-BE52-5DA9C7408E44}" type="pres">
      <dgm:prSet presAssocID="{F75B94A2-FCA9-4B13-B5C2-BC173C0F24BE}" presName="sibTrans" presStyleCnt="0"/>
      <dgm:spPr/>
    </dgm:pt>
    <dgm:pt modelId="{4A913B56-DFD7-48BF-B7E4-B46FF0BA36B8}" type="pres">
      <dgm:prSet presAssocID="{F75B94A2-FCA9-4B13-B5C2-BC173C0F24BE}" presName="space" presStyleCnt="0"/>
      <dgm:spPr/>
    </dgm:pt>
    <dgm:pt modelId="{9B460E69-705D-4F26-B9A7-1FA461183F01}" type="pres">
      <dgm:prSet presAssocID="{01E57D77-2917-45EA-A0C8-25980AD8263F}" presName="composite" presStyleCnt="0"/>
      <dgm:spPr/>
    </dgm:pt>
    <dgm:pt modelId="{07AA9F57-B121-4A7D-8626-B724342882D9}" type="pres">
      <dgm:prSet presAssocID="{01E57D77-2917-45EA-A0C8-25980AD8263F}" presName="LShape" presStyleLbl="alignNode1" presStyleIdx="6" presStyleCnt="11" custScaleX="188863" custScaleY="260782" custLinFactNeighborX="-4260" custLinFactNeighborY="-224"/>
      <dgm:spPr>
        <a:solidFill>
          <a:schemeClr val="accent4">
            <a:lumMod val="60000"/>
            <a:lumOff val="40000"/>
          </a:schemeClr>
        </a:solidFill>
        <a:ln>
          <a:solidFill>
            <a:schemeClr val="accent4">
              <a:lumMod val="60000"/>
              <a:lumOff val="40000"/>
            </a:schemeClr>
          </a:solidFill>
        </a:ln>
      </dgm:spPr>
    </dgm:pt>
    <dgm:pt modelId="{DA1EF255-FED0-48FA-9ED7-AFB09912DE4C}" type="pres">
      <dgm:prSet presAssocID="{01E57D77-2917-45EA-A0C8-25980AD8263F}" presName="ParentText" presStyleLbl="revTx" presStyleIdx="3" presStyleCnt="6" custScaleX="185010" custScaleY="208768" custLinFactNeighborX="7550" custLinFactNeighborY="13741">
        <dgm:presLayoutVars>
          <dgm:chMax val="0"/>
          <dgm:chPref val="0"/>
          <dgm:bulletEnabled val="1"/>
        </dgm:presLayoutVars>
      </dgm:prSet>
      <dgm:spPr/>
    </dgm:pt>
    <dgm:pt modelId="{0F2D3F28-46F8-4B2B-8B59-1D6B341B4E13}" type="pres">
      <dgm:prSet presAssocID="{01E57D77-2917-45EA-A0C8-25980AD8263F}" presName="Triangle" presStyleLbl="alignNode1" presStyleIdx="7" presStyleCnt="11" custLinFactX="100000" custLinFactY="-101038" custLinFactNeighborX="125415" custLinFactNeighborY="-200000"/>
      <dgm:spPr>
        <a:solidFill>
          <a:schemeClr val="tx1"/>
        </a:solidFill>
        <a:ln>
          <a:solidFill>
            <a:schemeClr val="tx1"/>
          </a:solidFill>
        </a:ln>
      </dgm:spPr>
    </dgm:pt>
    <dgm:pt modelId="{FBF3D1C0-1428-4FA1-BF43-3C7AE0D5EECE}" type="pres">
      <dgm:prSet presAssocID="{F1A9E7C7-EFF1-4EB6-BCE0-611D5AAE4876}" presName="sibTrans" presStyleCnt="0"/>
      <dgm:spPr/>
    </dgm:pt>
    <dgm:pt modelId="{B5A88F31-474B-419C-8AD6-F4FE680F7301}" type="pres">
      <dgm:prSet presAssocID="{F1A9E7C7-EFF1-4EB6-BCE0-611D5AAE4876}" presName="space" presStyleCnt="0"/>
      <dgm:spPr/>
    </dgm:pt>
    <dgm:pt modelId="{A28261AC-47BE-49F4-B270-B4B8BF2CDB4C}" type="pres">
      <dgm:prSet presAssocID="{067EDDEF-EBD4-43DF-8E00-0AD3F384A8B0}" presName="composite" presStyleCnt="0"/>
      <dgm:spPr/>
    </dgm:pt>
    <dgm:pt modelId="{46CE5492-AE6E-4519-98D4-F06E742EF54A}" type="pres">
      <dgm:prSet presAssocID="{067EDDEF-EBD4-43DF-8E00-0AD3F384A8B0}" presName="LShape" presStyleLbl="alignNode1" presStyleIdx="8" presStyleCnt="11" custScaleX="188863" custScaleY="260782" custLinFactNeighborX="-4260" custLinFactNeighborY="-224"/>
      <dgm:spPr>
        <a:solidFill>
          <a:schemeClr val="accent6"/>
        </a:solidFill>
        <a:ln>
          <a:solidFill>
            <a:schemeClr val="accent6"/>
          </a:solidFill>
        </a:ln>
      </dgm:spPr>
    </dgm:pt>
    <dgm:pt modelId="{33250EBD-F1EA-4A18-B0DF-F415AD688B39}" type="pres">
      <dgm:prSet presAssocID="{067EDDEF-EBD4-43DF-8E00-0AD3F384A8B0}" presName="ParentText" presStyleLbl="revTx" presStyleIdx="4" presStyleCnt="6" custScaleX="185010" custScaleY="208768" custLinFactNeighborX="7550" custLinFactNeighborY="13741">
        <dgm:presLayoutVars>
          <dgm:chMax val="0"/>
          <dgm:chPref val="0"/>
          <dgm:bulletEnabled val="1"/>
        </dgm:presLayoutVars>
      </dgm:prSet>
      <dgm:spPr/>
    </dgm:pt>
    <dgm:pt modelId="{7E2D8400-458F-4789-972A-936518412A53}" type="pres">
      <dgm:prSet presAssocID="{067EDDEF-EBD4-43DF-8E00-0AD3F384A8B0}" presName="Triangle" presStyleLbl="alignNode1" presStyleIdx="9" presStyleCnt="11" custLinFactX="100000" custLinFactY="-101038" custLinFactNeighborX="125415" custLinFactNeighborY="-200000"/>
      <dgm:spPr>
        <a:solidFill>
          <a:schemeClr val="tx1"/>
        </a:solidFill>
        <a:ln>
          <a:solidFill>
            <a:schemeClr val="tx1"/>
          </a:solidFill>
        </a:ln>
      </dgm:spPr>
    </dgm:pt>
    <dgm:pt modelId="{F6C729F3-E2D8-4C2C-80E3-7C24F46F1312}" type="pres">
      <dgm:prSet presAssocID="{9203F523-7B59-4971-8D7D-C807B33BDC30}" presName="sibTrans" presStyleCnt="0"/>
      <dgm:spPr/>
    </dgm:pt>
    <dgm:pt modelId="{F2C1A3F7-C588-446C-8EE4-0878217EA5BD}" type="pres">
      <dgm:prSet presAssocID="{9203F523-7B59-4971-8D7D-C807B33BDC30}" presName="space" presStyleCnt="0"/>
      <dgm:spPr/>
    </dgm:pt>
    <dgm:pt modelId="{73CD4D1A-339C-49C5-B747-EA6C2C0FFE6C}" type="pres">
      <dgm:prSet presAssocID="{B2DFFA18-1F58-4E3D-B88C-0AA7F7433DB6}" presName="composite" presStyleCnt="0"/>
      <dgm:spPr/>
    </dgm:pt>
    <dgm:pt modelId="{AE6EBD18-F6F2-4199-ACB2-F3DAD1B0C62A}" type="pres">
      <dgm:prSet presAssocID="{B2DFFA18-1F58-4E3D-B88C-0AA7F7433DB6}" presName="LShape" presStyleLbl="alignNode1" presStyleIdx="10" presStyleCnt="11" custScaleX="188863" custScaleY="260782" custLinFactNeighborX="-4260" custLinFactNeighborY="-224"/>
      <dgm:spPr/>
    </dgm:pt>
    <dgm:pt modelId="{6F5EE526-AADE-4B59-904B-F880D3C3FFF4}" type="pres">
      <dgm:prSet presAssocID="{B2DFFA18-1F58-4E3D-B88C-0AA7F7433DB6}" presName="ParentText" presStyleLbl="revTx" presStyleIdx="5" presStyleCnt="6" custScaleX="192176" custScaleY="240980" custLinFactNeighborX="3802" custLinFactNeighborY="30340">
        <dgm:presLayoutVars>
          <dgm:chMax val="0"/>
          <dgm:chPref val="0"/>
          <dgm:bulletEnabled val="1"/>
        </dgm:presLayoutVars>
      </dgm:prSet>
      <dgm:spPr/>
    </dgm:pt>
  </dgm:ptLst>
  <dgm:cxnLst>
    <dgm:cxn modelId="{7A89AE02-92D4-4822-AD25-C0A9BEBA4143}" type="presOf" srcId="{FD106623-C38C-4E38-9DCB-D90EB9A4FB53}" destId="{A7410750-2EFA-47E7-A295-320985AAB2F2}" srcOrd="0" destOrd="0" presId="urn:microsoft.com/office/officeart/2009/3/layout/StepUpProcess"/>
    <dgm:cxn modelId="{7B283D0D-DEAE-49CF-A3A7-B84883B05DC4}" type="presOf" srcId="{01E57D77-2917-45EA-A0C8-25980AD8263F}" destId="{DA1EF255-FED0-48FA-9ED7-AFB09912DE4C}" srcOrd="0" destOrd="0" presId="urn:microsoft.com/office/officeart/2009/3/layout/StepUpProcess"/>
    <dgm:cxn modelId="{BAA28C1E-18C2-4024-B03E-BB46CDDF022D}" type="presOf" srcId="{067EDDEF-EBD4-43DF-8E00-0AD3F384A8B0}" destId="{33250EBD-F1EA-4A18-B0DF-F415AD688B39}" srcOrd="0" destOrd="0" presId="urn:microsoft.com/office/officeart/2009/3/layout/StepUpProcess"/>
    <dgm:cxn modelId="{98B3563D-15CE-4C40-A7B4-65284AF3AA7E}" srcId="{0DE79563-AF23-4CDE-82AB-2E6DAC9A5F5B}" destId="{067EDDEF-EBD4-43DF-8E00-0AD3F384A8B0}" srcOrd="4" destOrd="0" parTransId="{18B4B1AB-4272-4C9F-8F24-E3E804C82319}" sibTransId="{9203F523-7B59-4971-8D7D-C807B33BDC30}"/>
    <dgm:cxn modelId="{6E8DFD4E-CB3B-47B0-A724-9AF4C77938D3}" srcId="{0DE79563-AF23-4CDE-82AB-2E6DAC9A5F5B}" destId="{660A018C-2DE3-4211-86BC-F0FA2B199F2E}" srcOrd="1" destOrd="0" parTransId="{4D78E961-D0FC-4C94-8C1D-CC78D93A66C6}" sibTransId="{2204DE2E-5DD0-4CAC-A1CA-217C1B770234}"/>
    <dgm:cxn modelId="{452C9F76-695E-4464-B3CC-C17D77751235}" type="presOf" srcId="{660A018C-2DE3-4211-86BC-F0FA2B199F2E}" destId="{C9D31B63-56FD-49F5-BA21-55350774FF27}" srcOrd="0" destOrd="0" presId="urn:microsoft.com/office/officeart/2009/3/layout/StepUpProcess"/>
    <dgm:cxn modelId="{EE80B27B-F33A-41FC-A28E-7654B73DD9D8}" type="presOf" srcId="{1C7A52CE-EEF7-4121-9712-6E759E76BF99}" destId="{7EB8B44B-CA29-4507-BA90-1A9CD9E8162C}" srcOrd="0" destOrd="0" presId="urn:microsoft.com/office/officeart/2009/3/layout/StepUpProcess"/>
    <dgm:cxn modelId="{DC8D658C-F9E0-452D-BD05-E56F7354F366}" type="presOf" srcId="{0DE79563-AF23-4CDE-82AB-2E6DAC9A5F5B}" destId="{D996CF05-285F-4E9D-9705-2F1D5102D411}" srcOrd="0" destOrd="0" presId="urn:microsoft.com/office/officeart/2009/3/layout/StepUpProcess"/>
    <dgm:cxn modelId="{EBB7A1BC-6914-4EE0-9ED6-6BC26659BD12}" srcId="{0DE79563-AF23-4CDE-82AB-2E6DAC9A5F5B}" destId="{01E57D77-2917-45EA-A0C8-25980AD8263F}" srcOrd="3" destOrd="0" parTransId="{923F0787-931B-437B-84AF-0C9FCA4201C7}" sibTransId="{F1A9E7C7-EFF1-4EB6-BCE0-611D5AAE4876}"/>
    <dgm:cxn modelId="{3FD852C1-F2E3-4DFA-912B-2AA2015FF456}" srcId="{0DE79563-AF23-4CDE-82AB-2E6DAC9A5F5B}" destId="{1C7A52CE-EEF7-4121-9712-6E759E76BF99}" srcOrd="0" destOrd="0" parTransId="{EA8A2FA1-577A-44BF-B28D-413813344C02}" sibTransId="{86EAB0E4-F722-4484-8ECE-B581A52A4523}"/>
    <dgm:cxn modelId="{ACECEBC1-9239-4635-A611-1F1790DF36E1}" srcId="{0DE79563-AF23-4CDE-82AB-2E6DAC9A5F5B}" destId="{FD106623-C38C-4E38-9DCB-D90EB9A4FB53}" srcOrd="2" destOrd="0" parTransId="{D580ECB4-6D87-45EE-B8EC-B06D07A25F6E}" sibTransId="{F75B94A2-FCA9-4B13-B5C2-BC173C0F24BE}"/>
    <dgm:cxn modelId="{30BEBCDB-1771-47A3-8AFE-71F3C0C1EE28}" type="presOf" srcId="{B2DFFA18-1F58-4E3D-B88C-0AA7F7433DB6}" destId="{6F5EE526-AADE-4B59-904B-F880D3C3FFF4}" srcOrd="0" destOrd="0" presId="urn:microsoft.com/office/officeart/2009/3/layout/StepUpProcess"/>
    <dgm:cxn modelId="{A41310DD-B281-4CB9-90B7-C486737D16C0}" srcId="{0DE79563-AF23-4CDE-82AB-2E6DAC9A5F5B}" destId="{B2DFFA18-1F58-4E3D-B88C-0AA7F7433DB6}" srcOrd="5" destOrd="0" parTransId="{A19632F9-BB43-46C2-B8A7-5B398E2EBD54}" sibTransId="{4182BE00-14E5-4376-9298-02094D0EA71D}"/>
    <dgm:cxn modelId="{48096179-80B9-4AB0-A791-A4CDEAF38D8D}" type="presParOf" srcId="{D996CF05-285F-4E9D-9705-2F1D5102D411}" destId="{6403538D-49BE-422C-92FA-33A0EE248FDB}" srcOrd="0" destOrd="0" presId="urn:microsoft.com/office/officeart/2009/3/layout/StepUpProcess"/>
    <dgm:cxn modelId="{51550449-8E1B-4454-BF51-37A6A0B1357A}" type="presParOf" srcId="{6403538D-49BE-422C-92FA-33A0EE248FDB}" destId="{4D88AFA9-5477-48A4-BB72-8B5DD7C1825B}" srcOrd="0" destOrd="0" presId="urn:microsoft.com/office/officeart/2009/3/layout/StepUpProcess"/>
    <dgm:cxn modelId="{4B602C52-BC5F-4FB0-87B0-6F58BAA60950}" type="presParOf" srcId="{6403538D-49BE-422C-92FA-33A0EE248FDB}" destId="{7EB8B44B-CA29-4507-BA90-1A9CD9E8162C}" srcOrd="1" destOrd="0" presId="urn:microsoft.com/office/officeart/2009/3/layout/StepUpProcess"/>
    <dgm:cxn modelId="{2F823D89-1CA6-4626-98D1-8FB05E365475}" type="presParOf" srcId="{6403538D-49BE-422C-92FA-33A0EE248FDB}" destId="{24027E1D-A69A-4A8C-BADA-69E7CCF95E4B}" srcOrd="2" destOrd="0" presId="urn:microsoft.com/office/officeart/2009/3/layout/StepUpProcess"/>
    <dgm:cxn modelId="{92E56152-8BD7-4C4E-9407-55A51DA6DC0B}" type="presParOf" srcId="{D996CF05-285F-4E9D-9705-2F1D5102D411}" destId="{32B19225-913F-4F83-8949-144B97091B66}" srcOrd="1" destOrd="0" presId="urn:microsoft.com/office/officeart/2009/3/layout/StepUpProcess"/>
    <dgm:cxn modelId="{1BD34490-CCAB-4919-B600-8D49A143A17C}" type="presParOf" srcId="{32B19225-913F-4F83-8949-144B97091B66}" destId="{696536EA-0AA3-4E11-96F9-934B3335AEF4}" srcOrd="0" destOrd="0" presId="urn:microsoft.com/office/officeart/2009/3/layout/StepUpProcess"/>
    <dgm:cxn modelId="{11A3063E-6857-4202-8AE9-6208CF3DCF18}" type="presParOf" srcId="{D996CF05-285F-4E9D-9705-2F1D5102D411}" destId="{9F69693F-8889-48B1-A669-251A8FBEFC23}" srcOrd="2" destOrd="0" presId="urn:microsoft.com/office/officeart/2009/3/layout/StepUpProcess"/>
    <dgm:cxn modelId="{497A0720-A6A7-4E49-9B29-84B123C01B35}" type="presParOf" srcId="{9F69693F-8889-48B1-A669-251A8FBEFC23}" destId="{05C8D0C3-D99E-4711-B623-B032191650E6}" srcOrd="0" destOrd="0" presId="urn:microsoft.com/office/officeart/2009/3/layout/StepUpProcess"/>
    <dgm:cxn modelId="{17E95D0B-C420-4C68-B6BC-73321EF9392B}" type="presParOf" srcId="{9F69693F-8889-48B1-A669-251A8FBEFC23}" destId="{C9D31B63-56FD-49F5-BA21-55350774FF27}" srcOrd="1" destOrd="0" presId="urn:microsoft.com/office/officeart/2009/3/layout/StepUpProcess"/>
    <dgm:cxn modelId="{BD64C8BA-167A-4B9C-8D57-E11701D507CD}" type="presParOf" srcId="{9F69693F-8889-48B1-A669-251A8FBEFC23}" destId="{44B147CD-5CE2-4A7E-8E02-DE5F9679E6C3}" srcOrd="2" destOrd="0" presId="urn:microsoft.com/office/officeart/2009/3/layout/StepUpProcess"/>
    <dgm:cxn modelId="{E4387AC4-ED8B-4E5D-8FD2-2C9887D8B6B7}" type="presParOf" srcId="{D996CF05-285F-4E9D-9705-2F1D5102D411}" destId="{D169CD3C-9334-41F7-9AFD-5266475FA990}" srcOrd="3" destOrd="0" presId="urn:microsoft.com/office/officeart/2009/3/layout/StepUpProcess"/>
    <dgm:cxn modelId="{68FEEA0A-490C-4C87-A02E-909E7941FA70}" type="presParOf" srcId="{D169CD3C-9334-41F7-9AFD-5266475FA990}" destId="{E2D6C9F4-D7AE-44AE-A558-863E1548B420}" srcOrd="0" destOrd="0" presId="urn:microsoft.com/office/officeart/2009/3/layout/StepUpProcess"/>
    <dgm:cxn modelId="{93D510E0-90B6-4213-BFE1-46418131A220}" type="presParOf" srcId="{D996CF05-285F-4E9D-9705-2F1D5102D411}" destId="{74303511-EB81-4523-8851-D76FCFC98F88}" srcOrd="4" destOrd="0" presId="urn:microsoft.com/office/officeart/2009/3/layout/StepUpProcess"/>
    <dgm:cxn modelId="{6F78B866-0D35-4800-928E-5F120561152F}" type="presParOf" srcId="{74303511-EB81-4523-8851-D76FCFC98F88}" destId="{ED92F4F6-A9AF-4FEC-8D7E-0FC4330DA82B}" srcOrd="0" destOrd="0" presId="urn:microsoft.com/office/officeart/2009/3/layout/StepUpProcess"/>
    <dgm:cxn modelId="{395390F1-B23F-4B9E-935B-E90697F3149D}" type="presParOf" srcId="{74303511-EB81-4523-8851-D76FCFC98F88}" destId="{A7410750-2EFA-47E7-A295-320985AAB2F2}" srcOrd="1" destOrd="0" presId="urn:microsoft.com/office/officeart/2009/3/layout/StepUpProcess"/>
    <dgm:cxn modelId="{51DE4A69-10F7-4A19-83E4-864B69B8461C}" type="presParOf" srcId="{74303511-EB81-4523-8851-D76FCFC98F88}" destId="{6A30F9D2-1242-49D7-B131-3BE84F9C0B50}" srcOrd="2" destOrd="0" presId="urn:microsoft.com/office/officeart/2009/3/layout/StepUpProcess"/>
    <dgm:cxn modelId="{381EF090-3968-4ECF-8D2D-BB6E18CD04A0}" type="presParOf" srcId="{D996CF05-285F-4E9D-9705-2F1D5102D411}" destId="{1F8A96EB-FE81-4AFE-BE52-5DA9C7408E44}" srcOrd="5" destOrd="0" presId="urn:microsoft.com/office/officeart/2009/3/layout/StepUpProcess"/>
    <dgm:cxn modelId="{A1ABF7EE-476E-409D-8ED5-CBFC7577DF20}" type="presParOf" srcId="{1F8A96EB-FE81-4AFE-BE52-5DA9C7408E44}" destId="{4A913B56-DFD7-48BF-B7E4-B46FF0BA36B8}" srcOrd="0" destOrd="0" presId="urn:microsoft.com/office/officeart/2009/3/layout/StepUpProcess"/>
    <dgm:cxn modelId="{47121E14-AF1F-4927-8722-C2252966A701}" type="presParOf" srcId="{D996CF05-285F-4E9D-9705-2F1D5102D411}" destId="{9B460E69-705D-4F26-B9A7-1FA461183F01}" srcOrd="6" destOrd="0" presId="urn:microsoft.com/office/officeart/2009/3/layout/StepUpProcess"/>
    <dgm:cxn modelId="{94A40E39-D14D-4A46-892F-562D8DB2E9DA}" type="presParOf" srcId="{9B460E69-705D-4F26-B9A7-1FA461183F01}" destId="{07AA9F57-B121-4A7D-8626-B724342882D9}" srcOrd="0" destOrd="0" presId="urn:microsoft.com/office/officeart/2009/3/layout/StepUpProcess"/>
    <dgm:cxn modelId="{6EC0E41F-3C65-4513-AB52-2C95C70A0310}" type="presParOf" srcId="{9B460E69-705D-4F26-B9A7-1FA461183F01}" destId="{DA1EF255-FED0-48FA-9ED7-AFB09912DE4C}" srcOrd="1" destOrd="0" presId="urn:microsoft.com/office/officeart/2009/3/layout/StepUpProcess"/>
    <dgm:cxn modelId="{289BCEAA-41E7-4408-B838-5EB0DB6D6EA9}" type="presParOf" srcId="{9B460E69-705D-4F26-B9A7-1FA461183F01}" destId="{0F2D3F28-46F8-4B2B-8B59-1D6B341B4E13}" srcOrd="2" destOrd="0" presId="urn:microsoft.com/office/officeart/2009/3/layout/StepUpProcess"/>
    <dgm:cxn modelId="{E8622F63-0611-4598-8A0C-42A18CF4788A}" type="presParOf" srcId="{D996CF05-285F-4E9D-9705-2F1D5102D411}" destId="{FBF3D1C0-1428-4FA1-BF43-3C7AE0D5EECE}" srcOrd="7" destOrd="0" presId="urn:microsoft.com/office/officeart/2009/3/layout/StepUpProcess"/>
    <dgm:cxn modelId="{51747724-9870-4AE2-85DD-1E4967660A9C}" type="presParOf" srcId="{FBF3D1C0-1428-4FA1-BF43-3C7AE0D5EECE}" destId="{B5A88F31-474B-419C-8AD6-F4FE680F7301}" srcOrd="0" destOrd="0" presId="urn:microsoft.com/office/officeart/2009/3/layout/StepUpProcess"/>
    <dgm:cxn modelId="{1622D3B8-B658-44CD-AD8F-D1C462A30932}" type="presParOf" srcId="{D996CF05-285F-4E9D-9705-2F1D5102D411}" destId="{A28261AC-47BE-49F4-B270-B4B8BF2CDB4C}" srcOrd="8" destOrd="0" presId="urn:microsoft.com/office/officeart/2009/3/layout/StepUpProcess"/>
    <dgm:cxn modelId="{B79E8345-549E-46CE-BBA5-A64D9DCA7429}" type="presParOf" srcId="{A28261AC-47BE-49F4-B270-B4B8BF2CDB4C}" destId="{46CE5492-AE6E-4519-98D4-F06E742EF54A}" srcOrd="0" destOrd="0" presId="urn:microsoft.com/office/officeart/2009/3/layout/StepUpProcess"/>
    <dgm:cxn modelId="{CB77A7BE-5C01-4ED2-8E7A-6F3EFF12993B}" type="presParOf" srcId="{A28261AC-47BE-49F4-B270-B4B8BF2CDB4C}" destId="{33250EBD-F1EA-4A18-B0DF-F415AD688B39}" srcOrd="1" destOrd="0" presId="urn:microsoft.com/office/officeart/2009/3/layout/StepUpProcess"/>
    <dgm:cxn modelId="{87BB5196-8C81-49BF-B1F6-5AA87CE5413F}" type="presParOf" srcId="{A28261AC-47BE-49F4-B270-B4B8BF2CDB4C}" destId="{7E2D8400-458F-4789-972A-936518412A53}" srcOrd="2" destOrd="0" presId="urn:microsoft.com/office/officeart/2009/3/layout/StepUpProcess"/>
    <dgm:cxn modelId="{477172A5-1F72-4943-A621-DF573BD0600E}" type="presParOf" srcId="{D996CF05-285F-4E9D-9705-2F1D5102D411}" destId="{F6C729F3-E2D8-4C2C-80E3-7C24F46F1312}" srcOrd="9" destOrd="0" presId="urn:microsoft.com/office/officeart/2009/3/layout/StepUpProcess"/>
    <dgm:cxn modelId="{50F68701-165A-4A0B-90A6-3C1E0978D9C8}" type="presParOf" srcId="{F6C729F3-E2D8-4C2C-80E3-7C24F46F1312}" destId="{F2C1A3F7-C588-446C-8EE4-0878217EA5BD}" srcOrd="0" destOrd="0" presId="urn:microsoft.com/office/officeart/2009/3/layout/StepUpProcess"/>
    <dgm:cxn modelId="{DA1601D8-CF88-4E2B-AA2D-FB669CF63757}" type="presParOf" srcId="{D996CF05-285F-4E9D-9705-2F1D5102D411}" destId="{73CD4D1A-339C-49C5-B747-EA6C2C0FFE6C}" srcOrd="10" destOrd="0" presId="urn:microsoft.com/office/officeart/2009/3/layout/StepUpProcess"/>
    <dgm:cxn modelId="{58252758-B182-42A5-AC1B-433ACC2BAE0D}" type="presParOf" srcId="{73CD4D1A-339C-49C5-B747-EA6C2C0FFE6C}" destId="{AE6EBD18-F6F2-4199-ACB2-F3DAD1B0C62A}" srcOrd="0" destOrd="0" presId="urn:microsoft.com/office/officeart/2009/3/layout/StepUpProcess"/>
    <dgm:cxn modelId="{6FB42583-8C77-4245-AD13-F49FF2D749AD}" type="presParOf" srcId="{73CD4D1A-339C-49C5-B747-EA6C2C0FFE6C}" destId="{6F5EE526-AADE-4B59-904B-F880D3C3FFF4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99299E-C215-434B-BB2F-CF5A187D6B6C}">
      <dsp:nvSpPr>
        <dsp:cNvPr id="0" name=""/>
        <dsp:cNvSpPr/>
      </dsp:nvSpPr>
      <dsp:spPr>
        <a:xfrm>
          <a:off x="-5842949" y="-894230"/>
          <a:ext cx="6956078" cy="6956078"/>
        </a:xfrm>
        <a:prstGeom prst="blockArc">
          <a:avLst>
            <a:gd name="adj1" fmla="val 18900000"/>
            <a:gd name="adj2" fmla="val 2700000"/>
            <a:gd name="adj3" fmla="val 311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8BEE51-0671-4C60-8D12-3307268BB572}">
      <dsp:nvSpPr>
        <dsp:cNvPr id="0" name=""/>
        <dsp:cNvSpPr/>
      </dsp:nvSpPr>
      <dsp:spPr>
        <a:xfrm>
          <a:off x="486519" y="322872"/>
          <a:ext cx="8422414" cy="646158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2889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Molten Salt Thermal Conductivity</a:t>
          </a:r>
        </a:p>
      </dsp:txBody>
      <dsp:txXfrm>
        <a:off x="486519" y="322872"/>
        <a:ext cx="8422414" cy="646158"/>
      </dsp:txXfrm>
    </dsp:sp>
    <dsp:sp modelId="{F5E3BBB9-A0C9-4514-8937-291C9FF580FC}">
      <dsp:nvSpPr>
        <dsp:cNvPr id="0" name=""/>
        <dsp:cNvSpPr/>
      </dsp:nvSpPr>
      <dsp:spPr>
        <a:xfrm>
          <a:off x="82669" y="242102"/>
          <a:ext cx="807698" cy="807698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1EB76C-8A0A-4000-B36F-097C2AAD5976}">
      <dsp:nvSpPr>
        <dsp:cNvPr id="0" name=""/>
        <dsp:cNvSpPr/>
      </dsp:nvSpPr>
      <dsp:spPr>
        <a:xfrm>
          <a:off x="949537" y="1291801"/>
          <a:ext cx="7959396" cy="646158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2889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Past Measurement Efforts</a:t>
          </a:r>
        </a:p>
      </dsp:txBody>
      <dsp:txXfrm>
        <a:off x="949537" y="1291801"/>
        <a:ext cx="7959396" cy="646158"/>
      </dsp:txXfrm>
    </dsp:sp>
    <dsp:sp modelId="{E1720469-E409-4FF7-B880-A6050DE20B7D}">
      <dsp:nvSpPr>
        <dsp:cNvPr id="0" name=""/>
        <dsp:cNvSpPr/>
      </dsp:nvSpPr>
      <dsp:spPr>
        <a:xfrm>
          <a:off x="545688" y="1211031"/>
          <a:ext cx="807698" cy="807698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EDE746-1437-4C16-A6CE-AA24C2EF6E44}">
      <dsp:nvSpPr>
        <dsp:cNvPr id="0" name=""/>
        <dsp:cNvSpPr/>
      </dsp:nvSpPr>
      <dsp:spPr>
        <a:xfrm>
          <a:off x="1091647" y="2260729"/>
          <a:ext cx="7817286" cy="646158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2889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Initial System Developments</a:t>
          </a:r>
        </a:p>
      </dsp:txBody>
      <dsp:txXfrm>
        <a:off x="1091647" y="2260729"/>
        <a:ext cx="7817286" cy="646158"/>
      </dsp:txXfrm>
    </dsp:sp>
    <dsp:sp modelId="{61E8811D-D276-4309-B621-4768950E9BA5}">
      <dsp:nvSpPr>
        <dsp:cNvPr id="0" name=""/>
        <dsp:cNvSpPr/>
      </dsp:nvSpPr>
      <dsp:spPr>
        <a:xfrm>
          <a:off x="687797" y="2179959"/>
          <a:ext cx="807698" cy="807698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B07B3E-CA92-436B-903A-FEFCCB41E589}">
      <dsp:nvSpPr>
        <dsp:cNvPr id="0" name=""/>
        <dsp:cNvSpPr/>
      </dsp:nvSpPr>
      <dsp:spPr>
        <a:xfrm>
          <a:off x="949537" y="3229657"/>
          <a:ext cx="7959396" cy="646158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2889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Future Measurement Efforts</a:t>
          </a:r>
        </a:p>
      </dsp:txBody>
      <dsp:txXfrm>
        <a:off x="949537" y="3229657"/>
        <a:ext cx="7959396" cy="646158"/>
      </dsp:txXfrm>
    </dsp:sp>
    <dsp:sp modelId="{4AE27E48-D316-42D3-B646-84A4E437F518}">
      <dsp:nvSpPr>
        <dsp:cNvPr id="0" name=""/>
        <dsp:cNvSpPr/>
      </dsp:nvSpPr>
      <dsp:spPr>
        <a:xfrm>
          <a:off x="545688" y="3148888"/>
          <a:ext cx="807698" cy="807698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E95C80-BA8F-4699-85B2-F2F2BB191347}">
      <dsp:nvSpPr>
        <dsp:cNvPr id="0" name=""/>
        <dsp:cNvSpPr/>
      </dsp:nvSpPr>
      <dsp:spPr>
        <a:xfrm>
          <a:off x="486519" y="4198586"/>
          <a:ext cx="8422414" cy="646158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2889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Conclusion</a:t>
          </a:r>
        </a:p>
      </dsp:txBody>
      <dsp:txXfrm>
        <a:off x="486519" y="4198586"/>
        <a:ext cx="8422414" cy="646158"/>
      </dsp:txXfrm>
    </dsp:sp>
    <dsp:sp modelId="{238B8B1F-9E03-458A-9EC5-8E23CE375D05}">
      <dsp:nvSpPr>
        <dsp:cNvPr id="0" name=""/>
        <dsp:cNvSpPr/>
      </dsp:nvSpPr>
      <dsp:spPr>
        <a:xfrm>
          <a:off x="82669" y="4117816"/>
          <a:ext cx="807698" cy="807698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88AFA9-5477-48A4-BB72-8B5DD7C1825B}">
      <dsp:nvSpPr>
        <dsp:cNvPr id="0" name=""/>
        <dsp:cNvSpPr/>
      </dsp:nvSpPr>
      <dsp:spPr>
        <a:xfrm rot="5400000">
          <a:off x="77390" y="2985406"/>
          <a:ext cx="961074" cy="1158174"/>
        </a:xfrm>
        <a:prstGeom prst="corner">
          <a:avLst>
            <a:gd name="adj1" fmla="val 16120"/>
            <a:gd name="adj2" fmla="val 16110"/>
          </a:avLst>
        </a:prstGeom>
        <a:solidFill>
          <a:srgbClr val="C00000"/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B8B44B-CA29-4507-BA90-1A9CD9E8162C}">
      <dsp:nvSpPr>
        <dsp:cNvPr id="0" name=""/>
        <dsp:cNvSpPr/>
      </dsp:nvSpPr>
      <dsp:spPr>
        <a:xfrm>
          <a:off x="144744" y="3244689"/>
          <a:ext cx="1024274" cy="1013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Molecular models of molten salts</a:t>
          </a:r>
        </a:p>
      </dsp:txBody>
      <dsp:txXfrm>
        <a:off x="144744" y="3244689"/>
        <a:ext cx="1024274" cy="1013132"/>
      </dsp:txXfrm>
    </dsp:sp>
    <dsp:sp modelId="{24027E1D-A69A-4A8C-BADA-69E7CCF95E4B}">
      <dsp:nvSpPr>
        <dsp:cNvPr id="0" name=""/>
        <dsp:cNvSpPr/>
      </dsp:nvSpPr>
      <dsp:spPr>
        <a:xfrm>
          <a:off x="1022905" y="2899093"/>
          <a:ext cx="104458" cy="104458"/>
        </a:xfrm>
        <a:prstGeom prst="triangle">
          <a:avLst>
            <a:gd name="adj" fmla="val 100000"/>
          </a:avLst>
        </a:prstGeom>
        <a:solidFill>
          <a:schemeClr val="tx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C8D0C3-D99E-4711-B623-B032191650E6}">
      <dsp:nvSpPr>
        <dsp:cNvPr id="0" name=""/>
        <dsp:cNvSpPr/>
      </dsp:nvSpPr>
      <dsp:spPr>
        <a:xfrm rot="5400000">
          <a:off x="1298854" y="2425001"/>
          <a:ext cx="961074" cy="1158174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accent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D31B63-56FD-49F5-BA21-55350774FF27}">
      <dsp:nvSpPr>
        <dsp:cNvPr id="0" name=""/>
        <dsp:cNvSpPr/>
      </dsp:nvSpPr>
      <dsp:spPr>
        <a:xfrm>
          <a:off x="1366208" y="2684285"/>
          <a:ext cx="1024274" cy="1013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Effect of nuclear fuel on molten salts</a:t>
          </a:r>
        </a:p>
      </dsp:txBody>
      <dsp:txXfrm>
        <a:off x="1366208" y="2684285"/>
        <a:ext cx="1024274" cy="1013132"/>
      </dsp:txXfrm>
    </dsp:sp>
    <dsp:sp modelId="{44B147CD-5CE2-4A7E-8E02-DE5F9679E6C3}">
      <dsp:nvSpPr>
        <dsp:cNvPr id="0" name=""/>
        <dsp:cNvSpPr/>
      </dsp:nvSpPr>
      <dsp:spPr>
        <a:xfrm>
          <a:off x="2244369" y="2338688"/>
          <a:ext cx="104458" cy="104458"/>
        </a:xfrm>
        <a:prstGeom prst="triangle">
          <a:avLst>
            <a:gd name="adj" fmla="val 100000"/>
          </a:avLst>
        </a:prstGeom>
        <a:solidFill>
          <a:schemeClr val="tx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92F4F6-A9AF-4FEC-8D7E-0FC4330DA82B}">
      <dsp:nvSpPr>
        <dsp:cNvPr id="0" name=""/>
        <dsp:cNvSpPr/>
      </dsp:nvSpPr>
      <dsp:spPr>
        <a:xfrm rot="5400000">
          <a:off x="2520319" y="1864597"/>
          <a:ext cx="961074" cy="1158174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lumMod val="40000"/>
            <a:lumOff val="60000"/>
          </a:schemeClr>
        </a:solidFill>
        <a:ln w="12700" cap="flat" cmpd="sng" algn="ctr">
          <a:solidFill>
            <a:schemeClr val="accent2">
              <a:lumMod val="40000"/>
              <a:lumOff val="6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410750-2EFA-47E7-A295-320985AAB2F2}">
      <dsp:nvSpPr>
        <dsp:cNvPr id="0" name=""/>
        <dsp:cNvSpPr/>
      </dsp:nvSpPr>
      <dsp:spPr>
        <a:xfrm>
          <a:off x="2587672" y="2123880"/>
          <a:ext cx="1024274" cy="1013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Mix and temp-dependent models</a:t>
          </a:r>
        </a:p>
      </dsp:txBody>
      <dsp:txXfrm>
        <a:off x="2587672" y="2123880"/>
        <a:ext cx="1024274" cy="1013132"/>
      </dsp:txXfrm>
    </dsp:sp>
    <dsp:sp modelId="{6A30F9D2-1242-49D7-B131-3BE84F9C0B50}">
      <dsp:nvSpPr>
        <dsp:cNvPr id="0" name=""/>
        <dsp:cNvSpPr/>
      </dsp:nvSpPr>
      <dsp:spPr>
        <a:xfrm>
          <a:off x="3465834" y="1778284"/>
          <a:ext cx="104458" cy="104458"/>
        </a:xfrm>
        <a:prstGeom prst="triangle">
          <a:avLst>
            <a:gd name="adj" fmla="val 100000"/>
          </a:avLst>
        </a:prstGeom>
        <a:solidFill>
          <a:schemeClr val="tx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AA9F57-B121-4A7D-8626-B724342882D9}">
      <dsp:nvSpPr>
        <dsp:cNvPr id="0" name=""/>
        <dsp:cNvSpPr/>
      </dsp:nvSpPr>
      <dsp:spPr>
        <a:xfrm rot="5400000">
          <a:off x="3741783" y="1304193"/>
          <a:ext cx="961074" cy="1158174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accent4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1EF255-FED0-48FA-9ED7-AFB09912DE4C}">
      <dsp:nvSpPr>
        <dsp:cNvPr id="0" name=""/>
        <dsp:cNvSpPr/>
      </dsp:nvSpPr>
      <dsp:spPr>
        <a:xfrm>
          <a:off x="3809136" y="1563476"/>
          <a:ext cx="1024274" cy="1013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Known thermo-physical properties</a:t>
          </a:r>
        </a:p>
      </dsp:txBody>
      <dsp:txXfrm>
        <a:off x="3809136" y="1563476"/>
        <a:ext cx="1024274" cy="1013132"/>
      </dsp:txXfrm>
    </dsp:sp>
    <dsp:sp modelId="{0F2D3F28-46F8-4B2B-8B59-1D6B341B4E13}">
      <dsp:nvSpPr>
        <dsp:cNvPr id="0" name=""/>
        <dsp:cNvSpPr/>
      </dsp:nvSpPr>
      <dsp:spPr>
        <a:xfrm>
          <a:off x="4687298" y="1217880"/>
          <a:ext cx="104458" cy="104458"/>
        </a:xfrm>
        <a:prstGeom prst="triangle">
          <a:avLst>
            <a:gd name="adj" fmla="val 100000"/>
          </a:avLst>
        </a:prstGeom>
        <a:solidFill>
          <a:schemeClr val="tx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CE5492-AE6E-4519-98D4-F06E742EF54A}">
      <dsp:nvSpPr>
        <dsp:cNvPr id="0" name=""/>
        <dsp:cNvSpPr/>
      </dsp:nvSpPr>
      <dsp:spPr>
        <a:xfrm rot="5400000">
          <a:off x="4963247" y="743788"/>
          <a:ext cx="961074" cy="1158174"/>
        </a:xfrm>
        <a:prstGeom prst="corner">
          <a:avLst>
            <a:gd name="adj1" fmla="val 16120"/>
            <a:gd name="adj2" fmla="val 16110"/>
          </a:avLst>
        </a:prstGeom>
        <a:solidFill>
          <a:schemeClr val="accent6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250EBD-F1EA-4A18-B0DF-F415AD688B39}">
      <dsp:nvSpPr>
        <dsp:cNvPr id="0" name=""/>
        <dsp:cNvSpPr/>
      </dsp:nvSpPr>
      <dsp:spPr>
        <a:xfrm>
          <a:off x="5030601" y="1003072"/>
          <a:ext cx="1024274" cy="1013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rPr>
            <a:t>Accurate modeling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rPr>
            <a:t>Optimized salt selection</a:t>
          </a:r>
        </a:p>
      </dsp:txBody>
      <dsp:txXfrm>
        <a:off x="5030601" y="1003072"/>
        <a:ext cx="1024274" cy="1013132"/>
      </dsp:txXfrm>
    </dsp:sp>
    <dsp:sp modelId="{7E2D8400-458F-4789-972A-936518412A53}">
      <dsp:nvSpPr>
        <dsp:cNvPr id="0" name=""/>
        <dsp:cNvSpPr/>
      </dsp:nvSpPr>
      <dsp:spPr>
        <a:xfrm>
          <a:off x="5908762" y="657475"/>
          <a:ext cx="104458" cy="104458"/>
        </a:xfrm>
        <a:prstGeom prst="triangle">
          <a:avLst>
            <a:gd name="adj" fmla="val 100000"/>
          </a:avLst>
        </a:prstGeom>
        <a:solidFill>
          <a:schemeClr val="tx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6EBD18-F6F2-4199-ACB2-F3DAD1B0C62A}">
      <dsp:nvSpPr>
        <dsp:cNvPr id="0" name=""/>
        <dsp:cNvSpPr/>
      </dsp:nvSpPr>
      <dsp:spPr>
        <a:xfrm rot="5400000">
          <a:off x="6184711" y="105223"/>
          <a:ext cx="961074" cy="1158174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5EE526-AADE-4B59-904B-F880D3C3FFF4}">
      <dsp:nvSpPr>
        <dsp:cNvPr id="0" name=""/>
        <dsp:cNvSpPr/>
      </dsp:nvSpPr>
      <dsp:spPr>
        <a:xfrm>
          <a:off x="6211476" y="366899"/>
          <a:ext cx="1063948" cy="11694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rPr>
            <a:t>Licensed MSR designs 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rPr>
            <a:t>Competitive energy cost</a:t>
          </a:r>
        </a:p>
      </dsp:txBody>
      <dsp:txXfrm>
        <a:off x="6211476" y="366899"/>
        <a:ext cx="1063948" cy="11694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0.23427</cdr:x>
      <cdr:y>0.2288</cdr:y>
    </cdr:from>
    <cdr:to>
      <cdr:x>1</cdr:x>
      <cdr:y>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5C903706-2981-4ADC-A3D6-0ACDAC8F3F39}"/>
            </a:ext>
          </a:extLst>
        </cdr:cNvPr>
        <cdr:cNvSpPr txBox="1"/>
      </cdr:nvSpPr>
      <cdr:spPr>
        <a:xfrm xmlns:a="http://schemas.openxmlformats.org/drawingml/2006/main">
          <a:off x="597077" y="859947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</c:userShape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70.png>
</file>

<file path=ppt/media/image18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g>
</file>

<file path=ppt/media/image32.jpg>
</file>

<file path=ppt/media/image33.jp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85745E-FD38-4CDA-8E88-4E70C0F4E416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6AA17-2BF7-4F71-80FC-944F2C83F0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Jake Numbers, Master’s student BYU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AA17-2BF7-4F71-80FC-944F2C83F0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930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glove boxes at BYU are filled with argon.</a:t>
            </a:r>
          </a:p>
          <a:p>
            <a:endParaRPr lang="en-US" dirty="0"/>
          </a:p>
          <a:p>
            <a:r>
              <a:rPr lang="en-US" dirty="0"/>
              <a:t> We were worried that argon would be too resistive and we would get too much radial heating in the probe </a:t>
            </a:r>
          </a:p>
          <a:p>
            <a:endParaRPr lang="en-US" dirty="0"/>
          </a:p>
          <a:p>
            <a:r>
              <a:rPr lang="en-US" dirty="0"/>
              <a:t>Used </a:t>
            </a:r>
            <a:r>
              <a:rPr lang="en-US" dirty="0" err="1"/>
              <a:t>FlexPDE</a:t>
            </a:r>
            <a:r>
              <a:rPr lang="en-US" dirty="0"/>
              <a:t> 2D and COMSOL 3D to validate the heating was </a:t>
            </a:r>
            <a:r>
              <a:rPr lang="en-US" dirty="0" err="1"/>
              <a:t>axi</a:t>
            </a:r>
            <a:r>
              <a:rPr lang="en-US" dirty="0"/>
              <a:t>-symmetric when using argon.</a:t>
            </a:r>
          </a:p>
          <a:p>
            <a:endParaRPr lang="en-US" dirty="0"/>
          </a:p>
          <a:p>
            <a:r>
              <a:rPr lang="en-US" dirty="0"/>
              <a:t>We found that argon was a good calibration material and wouldn’t impede our test results. it was </a:t>
            </a:r>
            <a:r>
              <a:rPr lang="en-US" dirty="0" err="1"/>
              <a:t>axi</a:t>
            </a:r>
            <a:r>
              <a:rPr lang="en-US" dirty="0"/>
              <a:t>-symmetric for the necessary run time of 100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CDC40A-FAA4-4EFB-9FCD-93A20819755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03392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glove boxes at BYU are filled with argon.</a:t>
            </a:r>
          </a:p>
          <a:p>
            <a:endParaRPr lang="en-US" dirty="0"/>
          </a:p>
          <a:p>
            <a:r>
              <a:rPr lang="en-US" dirty="0"/>
              <a:t> We were worried that argon would be too resistive and we would get too much radial heating in the probe </a:t>
            </a:r>
          </a:p>
          <a:p>
            <a:endParaRPr lang="en-US" dirty="0"/>
          </a:p>
          <a:p>
            <a:r>
              <a:rPr lang="en-US" dirty="0"/>
              <a:t>Used </a:t>
            </a:r>
            <a:r>
              <a:rPr lang="en-US" dirty="0" err="1"/>
              <a:t>FlexPDE</a:t>
            </a:r>
            <a:r>
              <a:rPr lang="en-US" dirty="0"/>
              <a:t> 2D and COMSOL 3D to validate the heating was </a:t>
            </a:r>
            <a:r>
              <a:rPr lang="en-US" dirty="0" err="1"/>
              <a:t>axi</a:t>
            </a:r>
            <a:r>
              <a:rPr lang="en-US" dirty="0"/>
              <a:t>-symmetric when using argon.</a:t>
            </a:r>
          </a:p>
          <a:p>
            <a:endParaRPr lang="en-US" dirty="0"/>
          </a:p>
          <a:p>
            <a:r>
              <a:rPr lang="en-US" dirty="0"/>
              <a:t>We found that argon was a good calibration material and wouldn’t impede our test results. it was </a:t>
            </a:r>
            <a:r>
              <a:rPr lang="en-US" dirty="0" err="1"/>
              <a:t>axi</a:t>
            </a:r>
            <a:r>
              <a:rPr lang="en-US" dirty="0"/>
              <a:t>-symmetric for the necessary run time of 100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CDC40A-FAA4-4EFB-9FCD-93A20819755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12163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glove boxes at BYU are filled with argon.</a:t>
            </a:r>
          </a:p>
          <a:p>
            <a:endParaRPr lang="en-US" dirty="0"/>
          </a:p>
          <a:p>
            <a:r>
              <a:rPr lang="en-US" dirty="0"/>
              <a:t> We were worried that argon would be too resistive and we would get too much radial heating in the probe </a:t>
            </a:r>
          </a:p>
          <a:p>
            <a:endParaRPr lang="en-US" dirty="0"/>
          </a:p>
          <a:p>
            <a:r>
              <a:rPr lang="en-US" dirty="0"/>
              <a:t>Used </a:t>
            </a:r>
            <a:r>
              <a:rPr lang="en-US" dirty="0" err="1"/>
              <a:t>FlexPDE</a:t>
            </a:r>
            <a:r>
              <a:rPr lang="en-US" dirty="0"/>
              <a:t> 2D and COMSOL 3D to validate the heating was </a:t>
            </a:r>
            <a:r>
              <a:rPr lang="en-US" dirty="0" err="1"/>
              <a:t>axi</a:t>
            </a:r>
            <a:r>
              <a:rPr lang="en-US" dirty="0"/>
              <a:t>-symmetric when using argon.</a:t>
            </a:r>
          </a:p>
          <a:p>
            <a:endParaRPr lang="en-US" dirty="0"/>
          </a:p>
          <a:p>
            <a:r>
              <a:rPr lang="en-US" dirty="0"/>
              <a:t>We found that argon was a good calibration material and wouldn’t impede our test results. it was </a:t>
            </a:r>
            <a:r>
              <a:rPr lang="en-US" dirty="0" err="1"/>
              <a:t>axi</a:t>
            </a:r>
            <a:r>
              <a:rPr lang="en-US" dirty="0"/>
              <a:t>-symmetric for the necessary run time of 100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CDC40A-FAA4-4EFB-9FCD-93A20819755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26071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successful application to a variety of chloride and fluoride molten salts, regular use resulted in eventual deviation from the model that prevented its continued implementation. </a:t>
            </a:r>
          </a:p>
          <a:p>
            <a:r>
              <a:rPr lang="en-US" dirty="0"/>
              <a:t>To extend functionality and inform future iterations, a method of calibration using argon gas was developed: see data</a:t>
            </a:r>
          </a:p>
          <a:p>
            <a:r>
              <a:rPr lang="en-US" dirty="0"/>
              <a:t>This came in handy </a:t>
            </a:r>
            <a:r>
              <a:rPr lang="en-US" dirty="0" err="1"/>
              <a:t>bc</a:t>
            </a:r>
            <a:r>
              <a:rPr lang="en-US" dirty="0"/>
              <a:t> now we have a new objective</a:t>
            </a:r>
          </a:p>
          <a:p>
            <a:r>
              <a:rPr lang="en-US" dirty="0"/>
              <a:t>We are now trying to design a system (build our own probe) where we measure thermal conductivity and composition of the salt. This work is done in conjunction with another group at </a:t>
            </a:r>
            <a:r>
              <a:rPr lang="en-US" dirty="0" err="1"/>
              <a:t>byu</a:t>
            </a:r>
            <a:r>
              <a:rPr lang="en-US" dirty="0"/>
              <a:t>. Our objective is to make an probe that allows us to measure thermal conductivity and act as the counter electrode to measure composition.</a:t>
            </a:r>
          </a:p>
          <a:p>
            <a:r>
              <a:rPr lang="en-US" dirty="0"/>
              <a:t>The crucible lacking the through hole made it hard to clean and would limit our ability to keep track of uranium, so we designed a new crucible with through hole</a:t>
            </a:r>
          </a:p>
          <a:p>
            <a:r>
              <a:rPr lang="en-US" dirty="0"/>
              <a:t>We also moved away from nickel 200 to Inconel for higher temperature range for creep</a:t>
            </a:r>
          </a:p>
          <a:p>
            <a:endParaRPr lang="en-US" dirty="0"/>
          </a:p>
          <a:p>
            <a:r>
              <a:rPr lang="en-US" dirty="0"/>
              <a:t>Want to apply probe to more salts (actinides, at higher temperature ranges). Actinides need cleanable system inside glovebox, need to change probe sheath to make higher temp-tolerant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AA17-2BF7-4F71-80FC-944F2C83F0F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944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AA17-2BF7-4F71-80FC-944F2C83F0F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7074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AA17-2BF7-4F71-80FC-944F2C83F0F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5465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aluminum nitride powder: high thermal conductivity, high electrical resistance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Efforts so far have been to develop process of prototyping and evaluating, later this year will have working probes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AA17-2BF7-4F71-80FC-944F2C83F0F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75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Merritt, </a:t>
            </a:r>
            <a:r>
              <a:rPr lang="en-US" dirty="0" err="1"/>
              <a:t>Maillett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CDC40A-FAA4-4EFB-9FCD-93A20819755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8577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Previous models: empirical to first-principles, solid to gas spectrums, issues (actinides)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AA17-2BF7-4F71-80FC-944F2C83F0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395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Thousands of salt options, have to consider impact on </a:t>
            </a:r>
            <a:r>
              <a:rPr lang="en-US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chemical stability, melting/boiling points, transport properties, neutronics,</a:t>
            </a:r>
            <a:br>
              <a:rPr lang="en-US" dirty="0"/>
            </a:br>
            <a:r>
              <a:rPr lang="en-US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corrosion potential, availability/cost, waste management, and thermal properties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Necessitates property confidence across numerous compositions and temperatures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Build this characterization of references measurements, but where limited, can provide theoretical property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Our research deals with measuring these properties for salts to capture composition and temp-dependence, and developing models, especially for actinides—ideal for </a:t>
            </a:r>
            <a:r>
              <a:rPr lang="en-US" sz="1200" dirty="0" err="1"/>
              <a:t>GenIV</a:t>
            </a:r>
            <a:r>
              <a:rPr lang="en-US" sz="1200" dirty="0"/>
              <a:t>+ reactor designs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AA17-2BF7-4F71-80FC-944F2C83F0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887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heard the great work at ORNL on amassing thermophysical properties database for molten salts, includes density, viscosity, TC, heat capacity</a:t>
            </a:r>
          </a:p>
          <a:p>
            <a:r>
              <a:rPr lang="en-US" dirty="0"/>
              <a:t>Due to challenges of molten salt (corrosivity, electrical conductivity, high temp rad/convection effects), TC especially hard</a:t>
            </a:r>
          </a:p>
          <a:p>
            <a:r>
              <a:rPr lang="en-US" dirty="0"/>
              <a:t>Very sparse (only 2 of 801 salts in database are actinides with measurements)</a:t>
            </a:r>
          </a:p>
          <a:p>
            <a:r>
              <a:rPr lang="en-US" dirty="0"/>
              <a:t>Uncertainty is relatively high</a:t>
            </a:r>
          </a:p>
          <a:p>
            <a:r>
              <a:rPr lang="en-US" dirty="0"/>
              <a:t>Modeled scenarios of heat transfer coefficient shows TC especially influential.</a:t>
            </a:r>
          </a:p>
          <a:p>
            <a:r>
              <a:rPr lang="en-US" dirty="0"/>
              <a:t>In a fueled molten salt reactor, composition and temps subject to change and so we want to be confident in how resultant thermal conductivity changes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AA17-2BF7-4F71-80FC-944F2C83F0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14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Fabricated by INL—a modified combination of concentric cylinders and transient hot wire methods: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Thermocouple gives a point measurement source that avoids edge effects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Concentric cylinders controls convection by constraining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Can assume parallel planes if ratio of inner diameter to layer thickness is high enough, calculate Rayleigh number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AA17-2BF7-4F71-80FC-944F2C83F0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160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transient thermal conductivity measurement method with a comprehensive analytical model that solves for molten salt thermophysical properties </a:t>
            </a:r>
          </a:p>
          <a:p>
            <a:r>
              <a:rPr lang="en-US" dirty="0"/>
              <a:t>Thermal quadrupoles method takes the whole heat diffusion equation and separates it into layers</a:t>
            </a:r>
          </a:p>
          <a:p>
            <a:r>
              <a:rPr lang="en-US" dirty="0"/>
              <a:t>Brian Merritt’s modified transient hot-wire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AA17-2BF7-4F71-80FC-944F2C83F0F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68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 time, the probe performance degrades</a:t>
            </a:r>
          </a:p>
          <a:p>
            <a:r>
              <a:rPr lang="en-US" dirty="0"/>
              <a:t>Need to figure out how to track these changes and modify the analytical model accordingly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CDC40A-FAA4-4EFB-9FCD-93A20819755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34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ORNL used helium as a calibration material for their thermal conductivity measurement device</a:t>
            </a:r>
          </a:p>
          <a:p>
            <a:r>
              <a:rPr lang="en-US" dirty="0"/>
              <a:t>Our glove boxes at BYU are filled with argon.</a:t>
            </a:r>
          </a:p>
          <a:p>
            <a:endParaRPr lang="en-US" dirty="0"/>
          </a:p>
          <a:p>
            <a:r>
              <a:rPr lang="en-US" dirty="0"/>
              <a:t> We were worried that argon would be too resistive and we would get too much radial heating in the probe </a:t>
            </a:r>
          </a:p>
          <a:p>
            <a:endParaRPr lang="en-US" dirty="0"/>
          </a:p>
          <a:p>
            <a:r>
              <a:rPr lang="en-US" dirty="0"/>
              <a:t>Used </a:t>
            </a:r>
            <a:r>
              <a:rPr lang="en-US" dirty="0" err="1"/>
              <a:t>FlexPDE</a:t>
            </a:r>
            <a:r>
              <a:rPr lang="en-US" dirty="0"/>
              <a:t> 2D and COMSOL 3D to validate the heating was </a:t>
            </a:r>
            <a:r>
              <a:rPr lang="en-US" dirty="0" err="1"/>
              <a:t>axi</a:t>
            </a:r>
            <a:r>
              <a:rPr lang="en-US" dirty="0"/>
              <a:t>-symmetric when using argon.</a:t>
            </a:r>
          </a:p>
          <a:p>
            <a:endParaRPr lang="en-US" dirty="0"/>
          </a:p>
          <a:p>
            <a:r>
              <a:rPr lang="en-US" dirty="0"/>
              <a:t>We found that argon was a good calibration material and wouldn’t impede our test results. it was </a:t>
            </a:r>
            <a:r>
              <a:rPr lang="en-US" dirty="0" err="1"/>
              <a:t>axi</a:t>
            </a:r>
            <a:r>
              <a:rPr lang="en-US" dirty="0"/>
              <a:t>-symmetric for the necessary run time of 100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CDC40A-FAA4-4EFB-9FCD-93A20819755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088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glove boxes at BYU are filled with argon.</a:t>
            </a:r>
          </a:p>
          <a:p>
            <a:endParaRPr lang="en-US" dirty="0"/>
          </a:p>
          <a:p>
            <a:r>
              <a:rPr lang="en-US" dirty="0"/>
              <a:t> We were worried that argon would be too resistive and we would get too much radial heating in the probe </a:t>
            </a:r>
          </a:p>
          <a:p>
            <a:endParaRPr lang="en-US" dirty="0"/>
          </a:p>
          <a:p>
            <a:r>
              <a:rPr lang="en-US" dirty="0"/>
              <a:t>Used </a:t>
            </a:r>
            <a:r>
              <a:rPr lang="en-US" dirty="0" err="1"/>
              <a:t>FlexPDE</a:t>
            </a:r>
            <a:r>
              <a:rPr lang="en-US" dirty="0"/>
              <a:t> 2D and COMSOL 3D to validate the heating was </a:t>
            </a:r>
            <a:r>
              <a:rPr lang="en-US" dirty="0" err="1"/>
              <a:t>axi</a:t>
            </a:r>
            <a:r>
              <a:rPr lang="en-US" dirty="0"/>
              <a:t>-symmetric when using argon.</a:t>
            </a:r>
          </a:p>
          <a:p>
            <a:endParaRPr lang="en-US" dirty="0"/>
          </a:p>
          <a:p>
            <a:r>
              <a:rPr lang="en-US" dirty="0"/>
              <a:t>We found that argon was a good calibration material and wouldn’t impede our test results. it was </a:t>
            </a:r>
            <a:r>
              <a:rPr lang="en-US" dirty="0" err="1"/>
              <a:t>axi</a:t>
            </a:r>
            <a:r>
              <a:rPr lang="en-US" dirty="0"/>
              <a:t>-symmetric for the necessary run time of 100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CDC40A-FAA4-4EFB-9FCD-93A20819755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9082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CB250-D6CB-4D8B-BD11-C3B088BA7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A8825B-172A-4642-974A-0F75C8AB6E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AC863-8B84-4716-82C7-33ADAE70D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0919F-1FA2-4827-BD25-BA39E2A35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8AE6F-0E50-43BB-BB6F-1BA9793C9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445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FA639-2348-40E3-BC42-6CD06F35A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640DE3-1824-4C8E-B2BA-57EAB42A5A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7E9EE-2FBE-4F28-B178-EB7F712D7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806FD-7D38-40A1-AC26-0EE7BFF81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564C4-8139-44F1-993D-5614231DA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840811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40A0E7-AF00-4BE9-B722-D47E8D2503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9971D-7245-4B28-A7DB-65A528D78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38BB2-A9C8-48A0-AB48-BD1DCD97D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7F49F-C4FF-4677-B8D6-25439F99B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0877D-0F6F-4591-9959-6DA7CF607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249047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YU 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ign, dark, light, lit&#10;&#10;Description automatically generated">
            <a:extLst>
              <a:ext uri="{FF2B5EF4-FFF2-40B4-BE49-F238E27FC236}">
                <a16:creationId xmlns:a16="http://schemas.microsoft.com/office/drawing/2014/main" id="{B29340B0-9A46-8F4A-97DC-2EB439C567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00483" y="3614101"/>
            <a:ext cx="2791033" cy="11164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F75148-D119-C741-8BC4-8B87B1D37E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57301"/>
            <a:ext cx="9144000" cy="1127127"/>
          </a:xfrm>
        </p:spPr>
        <p:txBody>
          <a:bodyPr anchor="b"/>
          <a:lstStyle>
            <a:lvl1pPr algn="ctr">
              <a:defRPr sz="6000" b="1" i="0" cap="small" baseline="0">
                <a:solidFill>
                  <a:srgbClr val="002E5D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7E17C-1994-2244-AEB4-38952C3BD08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459038"/>
            <a:ext cx="9144000" cy="652463"/>
          </a:xfrm>
        </p:spPr>
        <p:txBody>
          <a:bodyPr/>
          <a:lstStyle>
            <a:lvl1pPr marL="0" indent="0" algn="ctr">
              <a:buNone/>
              <a:defRPr sz="30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831908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>
            <a:lvl1pPr>
              <a:lnSpc>
                <a:spcPct val="90000"/>
              </a:lnSpc>
              <a:defRPr sz="32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5" y="1653735"/>
            <a:ext cx="11430000" cy="4047778"/>
          </a:xfrm>
        </p:spPr>
        <p:txBody>
          <a:bodyPr/>
          <a:lstStyle>
            <a:lvl1pPr marL="288925" indent="-288925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7388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875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504244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YU 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ign, dark, light, lit&#10;&#10;Description automatically generated">
            <a:extLst>
              <a:ext uri="{FF2B5EF4-FFF2-40B4-BE49-F238E27FC236}">
                <a16:creationId xmlns:a16="http://schemas.microsoft.com/office/drawing/2014/main" id="{08646B6B-3819-8E40-8626-F0BFA7E4B7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18886" y="927947"/>
            <a:ext cx="6354228" cy="25416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F75148-D119-C741-8BC4-8B87B1D37E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263901"/>
            <a:ext cx="9144000" cy="1127127"/>
          </a:xfrm>
        </p:spPr>
        <p:txBody>
          <a:bodyPr anchor="b"/>
          <a:lstStyle>
            <a:lvl1pPr algn="ctr">
              <a:defRPr sz="6000" b="1" i="0" cap="small" baseline="0">
                <a:solidFill>
                  <a:srgbClr val="002E5D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7E17C-1994-2244-AEB4-38952C3BD08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465638"/>
            <a:ext cx="9144000" cy="652463"/>
          </a:xfrm>
        </p:spPr>
        <p:txBody>
          <a:bodyPr/>
          <a:lstStyle>
            <a:lvl1pPr marL="0" indent="0" algn="ctr">
              <a:buNone/>
              <a:defRPr sz="30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05297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75148-D119-C741-8BC4-8B87B1D37E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0" cap="small" baseline="0">
                <a:solidFill>
                  <a:srgbClr val="002E5D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7E17C-1994-2244-AEB4-38952C3BD08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30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013523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03A5C-202B-354A-AD23-9F00FB9290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5691" y="914400"/>
            <a:ext cx="8540620" cy="3657600"/>
          </a:xfrm>
        </p:spPr>
        <p:txBody>
          <a:bodyPr anchor="ctr" anchorCtr="0"/>
          <a:lstStyle>
            <a:lvl1pPr algn="ctr">
              <a:defRPr sz="6000" b="0" i="0" cap="none" baseline="0"/>
            </a:lvl1pPr>
          </a:lstStyle>
          <a:p>
            <a:r>
              <a:rPr lang="en-US" dirty="0"/>
              <a:t>Click to add quote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56077C-1C90-C941-BF65-58455093660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828800" y="4619501"/>
            <a:ext cx="8540496" cy="864507"/>
          </a:xfrm>
        </p:spPr>
        <p:txBody>
          <a:bodyPr/>
          <a:lstStyle>
            <a:lvl1pPr marL="0" indent="0" algn="ctr">
              <a:buNone/>
              <a:defRPr sz="3000" cap="small" baseline="0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speaker name</a:t>
            </a:r>
          </a:p>
        </p:txBody>
      </p:sp>
    </p:spTree>
    <p:extLst>
      <p:ext uri="{BB962C8B-B14F-4D97-AF65-F5344CB8AC3E}">
        <p14:creationId xmlns:p14="http://schemas.microsoft.com/office/powerpoint/2010/main" val="2635818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03A5C-202B-354A-AD23-9F00FB9290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5691" y="914400"/>
            <a:ext cx="8540620" cy="3657600"/>
          </a:xfrm>
        </p:spPr>
        <p:txBody>
          <a:bodyPr anchor="ctr" anchorCtr="0"/>
          <a:lstStyle>
            <a:lvl1pPr algn="ctr">
              <a:defRPr sz="10000" b="0" i="0" cap="none" baseline="0"/>
            </a:lvl1pPr>
          </a:lstStyle>
          <a:p>
            <a:r>
              <a:rPr lang="en-US" dirty="0"/>
              <a:t>Click to add number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56077C-1C90-C941-BF65-58455093660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828800" y="4619501"/>
            <a:ext cx="8540496" cy="864507"/>
          </a:xfrm>
        </p:spPr>
        <p:txBody>
          <a:bodyPr/>
          <a:lstStyle>
            <a:lvl1pPr marL="0" indent="0" algn="ctr">
              <a:buNone/>
              <a:defRPr sz="3000" cap="small" baseline="0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caption</a:t>
            </a:r>
          </a:p>
        </p:txBody>
      </p:sp>
    </p:spTree>
    <p:extLst>
      <p:ext uri="{BB962C8B-B14F-4D97-AF65-F5344CB8AC3E}">
        <p14:creationId xmlns:p14="http://schemas.microsoft.com/office/powerpoint/2010/main" val="1589843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09B7C8-1F12-694E-B698-F535802549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63056" y="685800"/>
            <a:ext cx="4800600" cy="5257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9C9F9D7-7D24-B646-B425-92A28BEE74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685800"/>
            <a:ext cx="5349240" cy="914400"/>
          </a:xfrm>
        </p:spPr>
        <p:txBody>
          <a:bodyPr anchor="t" anchorCtr="0"/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B595A4-507C-7A4E-A18C-CB138650AB1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1600200"/>
            <a:ext cx="5349240" cy="4343400"/>
          </a:xfrm>
        </p:spPr>
        <p:txBody>
          <a:bodyPr/>
          <a:lstStyle>
            <a:lvl1pPr marL="0" indent="0">
              <a:buNone/>
              <a:defRPr sz="2800" cap="small" baseline="0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031383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09B7C8-1F12-694E-B698-F535802549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63056" y="685800"/>
            <a:ext cx="4800600" cy="5257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ED3EDB7B-FF57-F041-B72F-B229BD41688E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1234440" y="685800"/>
            <a:ext cx="4800600" cy="5257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57751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D051F-872A-43FF-BC80-4FA06BF60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DBA6C-DCD4-4AD0-8401-2903C8DE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41639-1F7F-49DE-B938-54193D4B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04056-91D3-4C48-AA61-3BEE7DCA2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47FE6-457A-4ECC-9E09-2626D1657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025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09B7C8-1F12-694E-B698-F535802549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63056" y="685800"/>
            <a:ext cx="4800600" cy="256032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ED3EDB7B-FF57-F041-B72F-B229BD41688E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1234440" y="685800"/>
            <a:ext cx="4800600" cy="5257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4CBCDE2-4B10-214E-A6FA-7B740685B404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6156960" y="3383280"/>
            <a:ext cx="4800600" cy="256032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124599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ne Large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09B7C8-1F12-694E-B698-F535802549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22269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C52A1-5B56-4A8F-B848-0A456C3DF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AD3CB-917E-44A9-AB8A-FF36B861B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E7906-9A76-491D-82FB-BC1336348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B0FFF-4C02-48A1-A385-06E317D27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C97CE-476B-418B-9698-CF04B96E4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565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D4E54-B473-4849-9814-E15EB88B6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5B935-AA97-4E3C-944E-AE912D2775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C45320-1AE8-40A1-A922-BD49424CC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EB8443-BC16-45CF-A9D5-D123C5921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0698F-5AAE-4BF5-8CAF-D483D2189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9C1F13-EE70-42BD-AFF6-0C8DB7C1D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611537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4E45F-C3D9-4EF3-8BB3-AACC5E82B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0B35A8-A58C-449E-93B1-C39ACE9BD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1A04-F65E-4073-B8F1-1331700DD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F9CDA3-41AA-467C-A06E-02B52FCD80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5EBAE0-E9C2-4FAB-A841-1661D95A06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69256A-2148-476C-8B20-C6565F90B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2BE8D-3324-4A7E-8F2B-554ACD975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AFE870-9357-44EA-B1B2-1CA4965D8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495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C7EED-5EF3-4EA9-BEC1-311990067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66737A-9C36-4A9E-A677-BBA68AC98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F52D99-5213-4496-858D-CC58B4094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450E2D-318B-4C45-A02F-A3D6F3F22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4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F39ED6-6A08-4DD5-8659-0830EE9DA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95557E-545D-4C00-81EB-1DFC48A64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B353B-56C3-45BC-BC5E-4DB593633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22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333D4-7C0C-48C0-9A6C-C7317B40D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316FC-D02A-4354-89B3-CBBA1265F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128D53-72DA-45FF-8911-85972E2B0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73623F-88E4-463F-8FA6-634DD61D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612B5-60CE-4EAD-83C9-2E2A63637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1675F2-3561-4543-BBFC-4F82C5252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698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EE75A-9AA5-434F-99CB-CE8D80196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9C92D8-58C2-4629-AF3D-8C27851529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065F46-9D83-43D7-A03A-F15543958C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77B2E2-1104-4258-B924-FD7F9442B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76F68-87AA-413D-9AF5-0EF6E0AA5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EB4CA8-3C62-423F-8DC7-0D6B0DD03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897801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EF09FC-7AE7-49C8-9BFE-153AAB525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E4327E-AAB0-43AB-B926-CA56D16CE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9576B-12AE-4461-8CA7-9B516DC5A5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EB47E-0BE0-41C1-8E01-B156501A581D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E4E9DA-7A7F-4B25-870A-3249162270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70F7E4-A74F-4FB1-BCA9-9C0B1D690F56}"/>
              </a:ext>
            </a:extLst>
          </p:cNvPr>
          <p:cNvSpPr/>
          <p:nvPr userDrawn="1"/>
        </p:nvSpPr>
        <p:spPr>
          <a:xfrm>
            <a:off x="10464800" y="6004560"/>
            <a:ext cx="1727200" cy="670560"/>
          </a:xfrm>
          <a:prstGeom prst="rect">
            <a:avLst/>
          </a:prstGeom>
          <a:solidFill>
            <a:srgbClr val="002E5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oogle Shape;56;p14">
            <a:extLst>
              <a:ext uri="{FF2B5EF4-FFF2-40B4-BE49-F238E27FC236}">
                <a16:creationId xmlns:a16="http://schemas.microsoft.com/office/drawing/2014/main" id="{95D5F563-30C0-4081-84A1-8FAB9DF75695}"/>
              </a:ext>
            </a:extLst>
          </p:cNvPr>
          <p:cNvPicPr preferRelativeResize="0"/>
          <p:nvPr userDrawn="1"/>
        </p:nvPicPr>
        <p:blipFill>
          <a:blip r:embed="rId23">
            <a:alphaModFix/>
          </a:blip>
          <a:stretch>
            <a:fillRect/>
          </a:stretch>
        </p:blipFill>
        <p:spPr>
          <a:xfrm>
            <a:off x="10776803" y="6202948"/>
            <a:ext cx="1017523" cy="2882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E8E92-FE59-4495-BA4B-DDA8E6C654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30259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E67571A-F99D-4041-8CF7-9C3C88899E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32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  <p:sldLayoutId id="2147483734" r:id="rId14"/>
    <p:sldLayoutId id="2147483775" r:id="rId15"/>
    <p:sldLayoutId id="2147483743" r:id="rId16"/>
    <p:sldLayoutId id="2147483784" r:id="rId17"/>
    <p:sldLayoutId id="2147483739" r:id="rId18"/>
    <p:sldLayoutId id="2147483785" r:id="rId19"/>
    <p:sldLayoutId id="2147483786" r:id="rId20"/>
    <p:sldLayoutId id="2147483740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8.jp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8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oi.org/10.1016/S0169-7439(02)00102-8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jpg"/><Relationship Id="rId5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jpeg"/><Relationship Id="rId5" Type="http://schemas.openxmlformats.org/officeDocument/2006/relationships/image" Target="../media/image36.jpeg"/><Relationship Id="rId4" Type="http://schemas.openxmlformats.org/officeDocument/2006/relationships/image" Target="../media/image35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3" Type="http://schemas.openxmlformats.org/officeDocument/2006/relationships/hyperlink" Target="https://doi.org/10.1063/5.0088059" TargetMode="External"/><Relationship Id="rId18" Type="http://schemas.openxmlformats.org/officeDocument/2006/relationships/hyperlink" Target="https://doi.org/10.1073/pnas.1006319107" TargetMode="External"/><Relationship Id="rId26" Type="http://schemas.openxmlformats.org/officeDocument/2006/relationships/hyperlink" Target="https://doi.org/10.1016/j.solener.2023.04.009" TargetMode="External"/><Relationship Id="rId3" Type="http://schemas.openxmlformats.org/officeDocument/2006/relationships/hyperlink" Target="https://trace.tennessee.edu/utk_graddiss/8160" TargetMode="External"/><Relationship Id="rId21" Type="http://schemas.openxmlformats.org/officeDocument/2006/relationships/hyperlink" Target="https://doi.org/10.1016/j.solmat.2021.111478" TargetMode="External"/><Relationship Id="rId34" Type="http://schemas.openxmlformats.org/officeDocument/2006/relationships/hyperlink" Target="https://doi.org/10.1103/PhysRevB.78.104201" TargetMode="External"/><Relationship Id="rId7" Type="http://schemas.openxmlformats.org/officeDocument/2006/relationships/hyperlink" Target="https://doi.org/10.1007/BF01133260" TargetMode="External"/><Relationship Id="rId12" Type="http://schemas.openxmlformats.org/officeDocument/2006/relationships/hyperlink" Target="https://doi.org/10.1007/BF00501941" TargetMode="External"/><Relationship Id="rId17" Type="http://schemas.openxmlformats.org/officeDocument/2006/relationships/hyperlink" Target="https://doi.org/10.1016/j.jnucmat.2020.152219" TargetMode="External"/><Relationship Id="rId25" Type="http://schemas.openxmlformats.org/officeDocument/2006/relationships/hyperlink" Target="https://doi.org/10.1007/BF00502115" TargetMode="External"/><Relationship Id="rId33" Type="http://schemas.openxmlformats.org/officeDocument/2006/relationships/hyperlink" Target="https://doi.org/10.1115/1.4052657" TargetMode="External"/><Relationship Id="rId2" Type="http://schemas.openxmlformats.org/officeDocument/2006/relationships/hyperlink" Target="https://mstdb.ornl.gov/" TargetMode="External"/><Relationship Id="rId16" Type="http://schemas.openxmlformats.org/officeDocument/2006/relationships/hyperlink" Target="https://www.mathnet.ru/php/archive.phtml?wshow=paper&amp;jrnid=tvt&amp;paperid=7779&amp;option_lang=eng" TargetMode="External"/><Relationship Id="rId20" Type="http://schemas.openxmlformats.org/officeDocument/2006/relationships/hyperlink" Target="https://doi.org/10.1103/PhysRevB.46.6131" TargetMode="External"/><Relationship Id="rId29" Type="http://schemas.openxmlformats.org/officeDocument/2006/relationships/hyperlink" Target="https://doi.org/10.1021/acs.jced.0c00621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oi.org/10.1021/ie00010a021" TargetMode="External"/><Relationship Id="rId11" Type="http://schemas.openxmlformats.org/officeDocument/2006/relationships/hyperlink" Target="https://doi.org/10.1007/s10765-022-03073-2" TargetMode="External"/><Relationship Id="rId24" Type="http://schemas.openxmlformats.org/officeDocument/2006/relationships/hyperlink" Target="https://doi.org/10.1063/1.1750134" TargetMode="External"/><Relationship Id="rId32" Type="http://schemas.openxmlformats.org/officeDocument/2006/relationships/hyperlink" Target="https://dx.doi.org/10.1088/2516-1083/abd082" TargetMode="External"/><Relationship Id="rId5" Type="http://schemas.openxmlformats.org/officeDocument/2006/relationships/hyperlink" Target="https://www.mathnet.ru/php/archive.phtml?wshow=paper&amp;jrnid=tvt&amp;paperid=6160&amp;option_lang=eng" TargetMode="External"/><Relationship Id="rId15" Type="http://schemas.openxmlformats.org/officeDocument/2006/relationships/hyperlink" Target="https://doi.org/10.1016/0013-4686(87)90027-2" TargetMode="External"/><Relationship Id="rId23" Type="http://schemas.openxmlformats.org/officeDocument/2006/relationships/hyperlink" Target="https://doi.org/10.1016/j.solmat.2014.03.028" TargetMode="External"/><Relationship Id="rId28" Type="http://schemas.openxmlformats.org/officeDocument/2006/relationships/hyperlink" Target="https://doi.org/10.1063/1.5052343" TargetMode="External"/><Relationship Id="rId10" Type="http://schemas.openxmlformats.org/officeDocument/2006/relationships/hyperlink" Target="https://doi.org/10.1016/j.jnucmat.2010.12.306" TargetMode="External"/><Relationship Id="rId19" Type="http://schemas.openxmlformats.org/officeDocument/2006/relationships/hyperlink" Target="https://doi.org/10.1088/0034-4885/49/9/002" TargetMode="External"/><Relationship Id="rId31" Type="http://schemas.openxmlformats.org/officeDocument/2006/relationships/hyperlink" Target="https://doi.org/10.2172/1985295" TargetMode="External"/><Relationship Id="rId4" Type="http://schemas.openxmlformats.org/officeDocument/2006/relationships/hyperlink" Target="https://doi.org/10.1051/epjn/2019027" TargetMode="External"/><Relationship Id="rId9" Type="http://schemas.openxmlformats.org/officeDocument/2006/relationships/hyperlink" Target="https://doi.org/10.1016/j.molliq.2022.119151" TargetMode="External"/><Relationship Id="rId14" Type="http://schemas.openxmlformats.org/officeDocument/2006/relationships/hyperlink" Target="https://doi.org/10.3390/ma15165603" TargetMode="External"/><Relationship Id="rId22" Type="http://schemas.openxmlformats.org/officeDocument/2006/relationships/hyperlink" Target="https://doi.org/10.1063/1.4942197" TargetMode="External"/><Relationship Id="rId27" Type="http://schemas.openxmlformats.org/officeDocument/2006/relationships/hyperlink" Target="https://doi.org/10.1063/5.0040734" TargetMode="External"/><Relationship Id="rId30" Type="http://schemas.openxmlformats.org/officeDocument/2006/relationships/hyperlink" Target="https://doi.org/10.1134/S0036029523020039" TargetMode="External"/><Relationship Id="rId8" Type="http://schemas.openxmlformats.org/officeDocument/2006/relationships/hyperlink" Target="https://doi.org/10.1016/j.ijheatmasstransfer.2015.07.042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2A74AD9F-4D59-4E3D-95DA-4C61FD9A2E51}"/>
              </a:ext>
            </a:extLst>
          </p:cNvPr>
          <p:cNvGrpSpPr/>
          <p:nvPr/>
        </p:nvGrpSpPr>
        <p:grpSpPr>
          <a:xfrm>
            <a:off x="7937538" y="0"/>
            <a:ext cx="6504469" cy="7923708"/>
            <a:chOff x="323556" y="-162524"/>
            <a:chExt cx="6504469" cy="792370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5BD1382-D3F1-4466-B920-95C59E1AA0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" r="-50860"/>
            <a:stretch/>
          </p:blipFill>
          <p:spPr>
            <a:xfrm>
              <a:off x="2213981" y="-162524"/>
              <a:ext cx="4614044" cy="6862868"/>
            </a:xfrm>
            <a:prstGeom prst="rect">
              <a:avLst/>
            </a:prstGeom>
          </p:spPr>
        </p:pic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5F6ABB12-CCC6-425C-A3AF-98CFA5479B6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323556" y="-162524"/>
              <a:ext cx="3570223" cy="7923708"/>
            </a:xfrm>
            <a:prstGeom prst="triangle">
              <a:avLst>
                <a:gd name="adj" fmla="val 3865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523050C-533E-45A7-81CE-18E4D66769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7602" y="2085559"/>
            <a:ext cx="8036794" cy="1127127"/>
          </a:xfrm>
        </p:spPr>
        <p:txBody>
          <a:bodyPr>
            <a:normAutofit/>
          </a:bodyPr>
          <a:lstStyle/>
          <a:p>
            <a:r>
              <a:rPr lang="en-US" sz="3600" dirty="0"/>
              <a:t>Development Toward an In-Situ Thermal Conductivity Measurement Device for MSRs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A5627-92D9-40BA-B9AB-3801387551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2851" y="4962279"/>
            <a:ext cx="7286297" cy="454674"/>
          </a:xfrm>
        </p:spPr>
        <p:txBody>
          <a:bodyPr>
            <a:noAutofit/>
          </a:bodyPr>
          <a:lstStyle/>
          <a:p>
            <a:r>
              <a:rPr lang="en-US" sz="1800" dirty="0"/>
              <a:t>Jacob Numbers, Andrew Christensen, Tyler Hamm, McKay Sumsion, Spenser Larson, Ryan Ruth,</a:t>
            </a:r>
            <a:r>
              <a:rPr lang="en-US" sz="1800" baseline="30000" dirty="0"/>
              <a:t> </a:t>
            </a:r>
            <a:r>
              <a:rPr lang="en-US" sz="1800" dirty="0"/>
              <a:t>Troy Munro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7E1BD82-A85C-44E9-A82A-2DF2D349C6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307179" y="-1"/>
            <a:ext cx="6144854" cy="6858000"/>
          </a:xfrm>
          <a:prstGeom prst="parallelogram">
            <a:avLst>
              <a:gd name="adj" fmla="val 19451"/>
            </a:avLst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B462C0E0-FB9F-4D61-8B2C-94D9124F7DC6}"/>
              </a:ext>
            </a:extLst>
          </p:cNvPr>
          <p:cNvSpPr txBox="1">
            <a:spLocks/>
          </p:cNvSpPr>
          <p:nvPr/>
        </p:nvSpPr>
        <p:spPr>
          <a:xfrm>
            <a:off x="2452851" y="5416953"/>
            <a:ext cx="7286297" cy="65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10448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70CB9A-1A05-DCA4-C771-FAED2CE36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8AD8318-2A34-E7AD-E0CA-774D6BA7EBAA}"/>
              </a:ext>
            </a:extLst>
          </p:cNvPr>
          <p:cNvSpPr/>
          <p:nvPr/>
        </p:nvSpPr>
        <p:spPr>
          <a:xfrm>
            <a:off x="0" y="0"/>
            <a:ext cx="12192000" cy="48519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4BFBD0-6A60-9157-7FF0-2FFF5CE7B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1709738"/>
            <a:ext cx="10904879" cy="2613025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Probe Calibration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1DE991-4ADD-7ABC-9C3A-507681FBD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628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D53E315E-31FB-88E6-68ED-500EEE554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5876440" cy="539496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Needle Probe Calibration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AA1891-E7EF-4012-A3F6-42B20AF1D59F}"/>
              </a:ext>
            </a:extLst>
          </p:cNvPr>
          <p:cNvSpPr txBox="1"/>
          <p:nvPr/>
        </p:nvSpPr>
        <p:spPr>
          <a:xfrm>
            <a:off x="429766" y="830916"/>
            <a:ext cx="804476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Solving for Probe Properties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Inspired by similar calibration approaches of thermal conductivity apparatus</a:t>
            </a:r>
            <a:r>
              <a:rPr kumimoji="0" lang="en-US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[1]</a:t>
            </a:r>
            <a:r>
              <a:rPr kumimoji="0" lang="en-US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attempted using </a:t>
            </a:r>
            <a:r>
              <a:rPr kumimoji="0" lang="en-US" b="1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argon as calibration material</a:t>
            </a:r>
            <a:r>
              <a:rPr kumimoji="0" lang="en-US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—used for the inert glovebox atmosphere.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aseline="0" dirty="0">
                <a:solidFill>
                  <a:prstClr val="black"/>
                </a:solidFill>
                <a:latin typeface="Calibri" panose="020F0502020204030204"/>
              </a:rPr>
              <a:t>Argon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’s much </a:t>
            </a:r>
            <a:r>
              <a:rPr lang="en-US" b="1" dirty="0">
                <a:solidFill>
                  <a:prstClr val="black"/>
                </a:solidFill>
                <a:latin typeface="Calibri" panose="020F0502020204030204"/>
              </a:rPr>
              <a:t>lower thermal conductivity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posed risk of </a:t>
            </a:r>
            <a:r>
              <a:rPr lang="en-US" b="1" dirty="0">
                <a:solidFill>
                  <a:prstClr val="black"/>
                </a:solidFill>
                <a:latin typeface="Calibri" panose="020F0502020204030204"/>
              </a:rPr>
              <a:t>increasing axial-to-radial heat flux ratio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, potentially invalidating the input q=radial heat flux assumption.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Needed to determine suitability of argon as calibration material.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685828-9CF5-4F78-B914-97C75D7C3E3A}"/>
              </a:ext>
            </a:extLst>
          </p:cNvPr>
          <p:cNvSpPr/>
          <p:nvPr/>
        </p:nvSpPr>
        <p:spPr>
          <a:xfrm>
            <a:off x="169250" y="6477361"/>
            <a:ext cx="101177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[1] Termini, N., </a:t>
            </a:r>
            <a:r>
              <a:rPr lang="en-US" sz="800" dirty="0" err="1"/>
              <a:t>Birri</a:t>
            </a:r>
            <a:r>
              <a:rPr lang="en-US" sz="800" dirty="0"/>
              <a:t>, T., Smith, B., </a:t>
            </a:r>
            <a:r>
              <a:rPr lang="en-US" sz="800" dirty="0" err="1"/>
              <a:t>Chesser</a:t>
            </a:r>
            <a:r>
              <a:rPr lang="en-US" sz="800" dirty="0"/>
              <a:t>, R., Numbers, J., Garland, K., </a:t>
            </a:r>
            <a:r>
              <a:rPr lang="en-US" sz="800" dirty="0" err="1"/>
              <a:t>Wilgocki</a:t>
            </a:r>
            <a:r>
              <a:rPr lang="en-US" sz="800" dirty="0"/>
              <a:t>, E., Gray, C., &amp; </a:t>
            </a:r>
            <a:r>
              <a:rPr lang="en-US" sz="800" dirty="0" err="1"/>
              <a:t>Glezakou</a:t>
            </a:r>
            <a:r>
              <a:rPr lang="en-US" sz="800" dirty="0"/>
              <a:t>, V. (2024). </a:t>
            </a:r>
            <a:r>
              <a:rPr lang="en-US" sz="800" i="1" dirty="0"/>
              <a:t>FY24 progress report on viscosity and thermal conductivity measurements of nuclear industry relevant chloride salts: An experimental and computational study.</a:t>
            </a:r>
            <a:endParaRPr lang="en-US" sz="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74E060C-5443-48EC-A2AF-E43CAFB77ED3}"/>
                  </a:ext>
                </a:extLst>
              </p:cNvPr>
              <p:cNvSpPr txBox="1"/>
              <p:nvPr/>
            </p:nvSpPr>
            <p:spPr>
              <a:xfrm>
                <a:off x="1172878" y="4147267"/>
                <a:ext cx="2662717" cy="5636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</m:acc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acc>
                                <m:accPr>
                                  <m:chr m:val="̇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𝑟𝑎𝑑𝑖𝑎𝑙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acc>
                                <m:accPr>
                                  <m:chr m:val="̇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𝑎𝑥𝑖𝑎𝑙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rad>
                    </m:oMath>
                  </m:oMathPara>
                </a14:m>
                <a:endParaRPr lang="en-US" sz="11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74E060C-5443-48EC-A2AF-E43CAFB77E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2878" y="4147267"/>
                <a:ext cx="2662717" cy="56368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60CBC34E-16C5-46F5-89A0-295DC78A1F58}"/>
                  </a:ext>
                </a:extLst>
              </p:cNvPr>
              <p:cNvSpPr txBox="1"/>
              <p:nvPr/>
            </p:nvSpPr>
            <p:spPr>
              <a:xfrm>
                <a:off x="592271" y="5170541"/>
                <a:ext cx="3823932" cy="9117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𝑟𝑎𝑑𝑖𝑎𝑙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type m:val="li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̇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𝑄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𝑟𝑎𝑑𝑖𝑎𝑙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̇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𝑄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𝑎𝑥𝑖𝑎𝑙</m:t>
                                  </m:r>
                                </m:sub>
                              </m:sSub>
                            </m:den>
                          </m:f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type m:val="lin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̇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𝑄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𝑟𝑎𝑑𝑖𝑎𝑙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̇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𝑄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𝑎𝑥𝑖𝑎𝑙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1100" dirty="0"/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60CBC34E-16C5-46F5-89A0-295DC78A1F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271" y="5170541"/>
                <a:ext cx="3823932" cy="91172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8DEEE22C-EAA6-4115-BEFE-29B0F54CF161}"/>
              </a:ext>
            </a:extLst>
          </p:cNvPr>
          <p:cNvGrpSpPr/>
          <p:nvPr/>
        </p:nvGrpSpPr>
        <p:grpSpPr>
          <a:xfrm>
            <a:off x="5357083" y="3318425"/>
            <a:ext cx="4929916" cy="3052215"/>
            <a:chOff x="5206203" y="2926551"/>
            <a:chExt cx="4929916" cy="305221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BE16CEA-576F-4681-8313-E865E1C04A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22038" y="2926551"/>
              <a:ext cx="4614081" cy="2847297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7A0998BF-2304-49EB-91F0-B60D2588E365}"/>
                    </a:ext>
                  </a:extLst>
                </p:cNvPr>
                <p:cNvSpPr/>
                <p:nvPr/>
              </p:nvSpPr>
              <p:spPr>
                <a:xfrm>
                  <a:off x="7167871" y="5662782"/>
                  <a:ext cx="1469890" cy="31598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type m:val="lin"/>
                            <m:ctrlPr>
                              <a:rPr lang="en-US" sz="1400" i="1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acc>
                                  <m:accPr>
                                    <m:chr m:val="̇"/>
                                    <m:ctrlP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𝑟𝑎𝑑𝑖𝑎𝑙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̇"/>
                                    <m:ctrlP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𝑎𝑥𝑖𝑎𝑙</m:t>
                                </m:r>
                              </m:sub>
                            </m:sSub>
                          </m:den>
                        </m:f>
                        <m:r>
                          <a:rPr lang="en-US" sz="1400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1400" dirty="0">
                    <a:solidFill>
                      <a:schemeClr val="bg2">
                        <a:lumMod val="50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7A0998BF-2304-49EB-91F0-B60D2588E36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67871" y="5662782"/>
                  <a:ext cx="1469890" cy="315984"/>
                </a:xfrm>
                <a:prstGeom prst="rect">
                  <a:avLst/>
                </a:prstGeom>
                <a:blipFill>
                  <a:blip r:embed="rId6"/>
                  <a:stretch>
                    <a:fillRect t="-88462" b="-15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981FBD68-B1BE-44A2-81C4-EAEB41BF6F11}"/>
                    </a:ext>
                  </a:extLst>
                </p:cNvPr>
                <p:cNvSpPr/>
                <p:nvPr/>
              </p:nvSpPr>
              <p:spPr>
                <a:xfrm rot="16200000">
                  <a:off x="4629250" y="3783692"/>
                  <a:ext cx="1469890" cy="31598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type m:val="lin"/>
                            <m:ctrlPr>
                              <a:rPr lang="en-US" sz="140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acc>
                                  <m:accPr>
                                    <m:chr m:val="̇"/>
                                    <m:ctrlP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𝑟𝑎𝑑𝑖𝑎𝑙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̇"/>
                                    <m:ctrlP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𝑎𝑥𝑖𝑎𝑙</m:t>
                                </m:r>
                              </m:sub>
                            </m:sSub>
                          </m:den>
                        </m:f>
                        <m:r>
                          <a:rPr lang="en-US" sz="1400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1400" dirty="0">
                    <a:solidFill>
                      <a:schemeClr val="bg2">
                        <a:lumMod val="50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981FBD68-B1BE-44A2-81C4-EAEB41BF6F1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4629250" y="3783692"/>
                  <a:ext cx="1469890" cy="315984"/>
                </a:xfrm>
                <a:prstGeom prst="rect">
                  <a:avLst/>
                </a:prstGeom>
                <a:blipFill>
                  <a:blip r:embed="rId7"/>
                  <a:stretch>
                    <a:fillRect l="-88462" r="-15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47E95FE-EAD9-49A9-B491-CCA911131BD5}"/>
              </a:ext>
            </a:extLst>
          </p:cNvPr>
          <p:cNvCxnSpPr>
            <a:cxnSpLocks/>
          </p:cNvCxnSpPr>
          <p:nvPr/>
        </p:nvCxnSpPr>
        <p:spPr>
          <a:xfrm>
            <a:off x="2504237" y="4800604"/>
            <a:ext cx="0" cy="31646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D008FB7-DBEE-45D0-A4C5-BF6F4394ACE7}"/>
              </a:ext>
            </a:extLst>
          </p:cNvPr>
          <p:cNvSpPr/>
          <p:nvPr/>
        </p:nvSpPr>
        <p:spPr>
          <a:xfrm>
            <a:off x="390567" y="3044291"/>
            <a:ext cx="46140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To accurately model heat diffusion through the probe, the radial heat flux ≈ the total heat flux; </a:t>
            </a:r>
            <a:r>
              <a:rPr lang="en-US" dirty="0">
                <a:solidFill>
                  <a:srgbClr val="C00000"/>
                </a:solidFill>
              </a:rPr>
              <a:t>at what point is this not the case? 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E7DF899-124C-4156-90FF-933E3C4EC2EF}"/>
              </a:ext>
            </a:extLst>
          </p:cNvPr>
          <p:cNvSpPr/>
          <p:nvPr/>
        </p:nvSpPr>
        <p:spPr>
          <a:xfrm>
            <a:off x="9142799" y="1992885"/>
            <a:ext cx="26092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If the radial-to-axial heat flux &gt; 5, can assume that the radial heat flux ≈ the total heat flux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ABE091D-3BAF-4BA1-97D9-F2FB7D4D4931}"/>
              </a:ext>
            </a:extLst>
          </p:cNvPr>
          <p:cNvCxnSpPr>
            <a:cxnSpLocks/>
          </p:cNvCxnSpPr>
          <p:nvPr/>
        </p:nvCxnSpPr>
        <p:spPr>
          <a:xfrm flipH="1">
            <a:off x="8192023" y="3044291"/>
            <a:ext cx="1245891" cy="575992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5163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D53E315E-31FB-88E6-68ED-500EEE554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5876440" cy="539496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Needle Probe Calibration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AA1891-E7EF-4012-A3F6-42B20AF1D59F}"/>
              </a:ext>
            </a:extLst>
          </p:cNvPr>
          <p:cNvSpPr txBox="1"/>
          <p:nvPr/>
        </p:nvSpPr>
        <p:spPr>
          <a:xfrm>
            <a:off x="429766" y="830916"/>
            <a:ext cx="789780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Modeling Axial and Radial Heat Flux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FlexPDE</a:t>
            </a:r>
            <a:r>
              <a:rPr lang="en-US" sz="1600" baseline="30000" dirty="0">
                <a:solidFill>
                  <a:prstClr val="black"/>
                </a:solidFill>
                <a:latin typeface="Calibri" panose="020F0502020204030204"/>
              </a:rPr>
              <a:t>[1]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– fast PDE solver to produce analytical temp profile with 2-D model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Allows higher fidelity of internal probe properties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prstClr val="black"/>
                </a:solidFill>
              </a:rPr>
              <a:t>Can be iteratively integrated in MATLAB solution code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Comparing horizontal vs vertical cross-section to verify assumptions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Validated axisymmetric head diffusion through sample layer for both salts and argon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</a:rPr>
              <a:t>Qualitatively similar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</a:rPr>
              <a:t>uni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alibri" panose="020F0502020204030204"/>
              </a:rPr>
              <a:t>form temperature distribution at height of thermocouple weld for salt and argon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2C17B5A-80D3-411F-84D7-879B0BC01B16}"/>
              </a:ext>
            </a:extLst>
          </p:cNvPr>
          <p:cNvGrpSpPr/>
          <p:nvPr/>
        </p:nvGrpSpPr>
        <p:grpSpPr>
          <a:xfrm>
            <a:off x="820314" y="3101679"/>
            <a:ext cx="7143910" cy="3186933"/>
            <a:chOff x="297796" y="3101679"/>
            <a:chExt cx="7143910" cy="3186933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8642CAAE-C687-47DB-9762-8EB240B5FB7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27284" y="3101679"/>
              <a:ext cx="1222337" cy="2893807"/>
              <a:chOff x="5408703" y="1497498"/>
              <a:chExt cx="1853593" cy="4388266"/>
            </a:xfrm>
          </p:grpSpPr>
          <p:sp>
            <p:nvSpPr>
              <p:cNvPr id="59" name="Parallelogram 58">
                <a:extLst>
                  <a:ext uri="{FF2B5EF4-FFF2-40B4-BE49-F238E27FC236}">
                    <a16:creationId xmlns:a16="http://schemas.microsoft.com/office/drawing/2014/main" id="{FF9EADAE-A444-40A7-98C6-DEDAB0C1948F}"/>
                  </a:ext>
                </a:extLst>
              </p:cNvPr>
              <p:cNvSpPr/>
              <p:nvPr/>
            </p:nvSpPr>
            <p:spPr>
              <a:xfrm rot="962229" flipV="1">
                <a:off x="5408703" y="3003871"/>
                <a:ext cx="1469973" cy="2674453"/>
              </a:xfrm>
              <a:prstGeom prst="parallelogram">
                <a:avLst>
                  <a:gd name="adj" fmla="val 53061"/>
                </a:avLst>
              </a:prstGeom>
              <a:solidFill>
                <a:srgbClr val="C00000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AD94E0E2-A8C5-46A9-B541-FD6A8171E471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017821" y="2449089"/>
                <a:ext cx="596162" cy="3436675"/>
                <a:chOff x="2434871" y="3413886"/>
                <a:chExt cx="463297" cy="2670749"/>
              </a:xfrm>
            </p:grpSpPr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26330F2A-ADD7-40A4-AAF3-E740401A7341}"/>
                    </a:ext>
                  </a:extLst>
                </p:cNvPr>
                <p:cNvGrpSpPr/>
                <p:nvPr/>
              </p:nvGrpSpPr>
              <p:grpSpPr>
                <a:xfrm>
                  <a:off x="2434871" y="3518719"/>
                  <a:ext cx="463297" cy="2565916"/>
                  <a:chOff x="2434871" y="3518719"/>
                  <a:chExt cx="463297" cy="2565916"/>
                </a:xfrm>
              </p:grpSpPr>
              <p:sp>
                <p:nvSpPr>
                  <p:cNvPr id="45" name="Rectangle 44">
                    <a:extLst>
                      <a:ext uri="{FF2B5EF4-FFF2-40B4-BE49-F238E27FC236}">
                        <a16:creationId xmlns:a16="http://schemas.microsoft.com/office/drawing/2014/main" id="{51EE0A2B-01A8-40C2-B16C-403B19E7142D}"/>
                      </a:ext>
                    </a:extLst>
                  </p:cNvPr>
                  <p:cNvSpPr/>
                  <p:nvPr/>
                </p:nvSpPr>
                <p:spPr>
                  <a:xfrm>
                    <a:off x="2435831" y="3640436"/>
                    <a:ext cx="462337" cy="2322482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bg2">
                          <a:lumMod val="50000"/>
                        </a:schemeClr>
                      </a:gs>
                    </a:gsLst>
                    <a:lin ang="108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7F6F7733-4AD5-4A25-AA7C-33EBA4675308}"/>
                      </a:ext>
                    </a:extLst>
                  </p:cNvPr>
                  <p:cNvSpPr/>
                  <p:nvPr/>
                </p:nvSpPr>
                <p:spPr>
                  <a:xfrm>
                    <a:off x="2434871" y="5841201"/>
                    <a:ext cx="462337" cy="243434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bg2">
                          <a:lumMod val="50000"/>
                        </a:schemeClr>
                      </a:gs>
                    </a:gsLst>
                    <a:lin ang="1080000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1A70F90A-A1FA-47E5-B3BF-D7ADA7294BC4}"/>
                      </a:ext>
                    </a:extLst>
                  </p:cNvPr>
                  <p:cNvSpPr/>
                  <p:nvPr/>
                </p:nvSpPr>
                <p:spPr>
                  <a:xfrm>
                    <a:off x="2435830" y="3518719"/>
                    <a:ext cx="462337" cy="243434"/>
                  </a:xfrm>
                  <a:prstGeom prst="ellipse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0262F95C-A969-4E86-9964-C80FF7DD7CEB}"/>
                    </a:ext>
                  </a:extLst>
                </p:cNvPr>
                <p:cNvSpPr/>
                <p:nvPr/>
              </p:nvSpPr>
              <p:spPr>
                <a:xfrm>
                  <a:off x="2502700" y="3501124"/>
                  <a:ext cx="327638" cy="139312"/>
                </a:xfrm>
                <a:prstGeom prst="rect">
                  <a:avLst/>
                </a:prstGeom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  <a:lin ang="108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34D8C898-7E17-4102-8044-F2FB358248D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502699" y="3548245"/>
                  <a:ext cx="327640" cy="172512"/>
                </a:xfrm>
                <a:prstGeom prst="ellipse">
                  <a:avLst/>
                </a:prstGeom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  <a:lin ang="108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44D48D6-C267-4D5B-BF8A-EFC5D101AAC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502699" y="3413886"/>
                  <a:ext cx="327640" cy="172512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533DBFD-DC12-4E86-B082-7794541FA4F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602181" y="3467248"/>
                  <a:ext cx="128677" cy="67752"/>
                </a:xfrm>
                <a:prstGeom prst="ellipse">
                  <a:avLst/>
                </a:prstGeom>
                <a:gradFill>
                  <a:gsLst>
                    <a:gs pos="0">
                      <a:schemeClr val="tx1"/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lin ang="108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7" name="Parallelogram 56">
                <a:extLst>
                  <a:ext uri="{FF2B5EF4-FFF2-40B4-BE49-F238E27FC236}">
                    <a16:creationId xmlns:a16="http://schemas.microsoft.com/office/drawing/2014/main" id="{12C9605F-3299-413C-935C-500A17B44249}"/>
                  </a:ext>
                </a:extLst>
              </p:cNvPr>
              <p:cNvSpPr/>
              <p:nvPr/>
            </p:nvSpPr>
            <p:spPr>
              <a:xfrm rot="20505170" flipV="1">
                <a:off x="5454123" y="4363590"/>
                <a:ext cx="1808173" cy="568711"/>
              </a:xfrm>
              <a:prstGeom prst="parallelogram">
                <a:avLst>
                  <a:gd name="adj" fmla="val 123448"/>
                </a:avLst>
              </a:prstGeom>
              <a:solidFill>
                <a:schemeClr val="accent1">
                  <a:lumMod val="5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E5959A52-7744-4FBC-B43F-10998310C98B}"/>
                  </a:ext>
                </a:extLst>
              </p:cNvPr>
              <p:cNvGrpSpPr/>
              <p:nvPr/>
            </p:nvGrpSpPr>
            <p:grpSpPr>
              <a:xfrm>
                <a:off x="6189351" y="1497498"/>
                <a:ext cx="253102" cy="1107542"/>
                <a:chOff x="2578890" y="2222863"/>
                <a:chExt cx="218810" cy="957484"/>
              </a:xfrm>
            </p:grpSpPr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AD946C4E-CC71-4BF2-979D-F405A65944E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623957" y="3112592"/>
                  <a:ext cx="128677" cy="6775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D88FCC6B-26BA-4D31-B7CA-1FE2925EB7E3}"/>
                    </a:ext>
                  </a:extLst>
                </p:cNvPr>
                <p:cNvSpPr/>
                <p:nvPr/>
              </p:nvSpPr>
              <p:spPr>
                <a:xfrm>
                  <a:off x="2623957" y="2318873"/>
                  <a:ext cx="128677" cy="823701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616BCD7F-1ED1-467D-B833-B8BC189021A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578890" y="2818430"/>
                  <a:ext cx="218810" cy="115215"/>
                </a:xfrm>
                <a:prstGeom prst="ellipse">
                  <a:avLst/>
                </a:prstGeom>
                <a:gradFill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B9A0B690-71BC-4A78-A0C7-22FC8A641FB2}"/>
                    </a:ext>
                  </a:extLst>
                </p:cNvPr>
                <p:cNvSpPr/>
                <p:nvPr/>
              </p:nvSpPr>
              <p:spPr>
                <a:xfrm>
                  <a:off x="2578890" y="2276901"/>
                  <a:ext cx="218810" cy="60338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4B06B8D7-29FD-4DE9-A2AC-976A262E05F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578890" y="2222863"/>
                  <a:ext cx="218810" cy="11521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50000">
                      <a:schemeClr val="tx2">
                        <a:lumMod val="40000"/>
                        <a:lumOff val="60000"/>
                      </a:schemeClr>
                    </a:gs>
                    <a:gs pos="100000">
                      <a:schemeClr val="bg2">
                        <a:lumMod val="90000"/>
                      </a:schemeClr>
                    </a:gs>
                  </a:gsLst>
                  <a:lin ang="81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6EA4ABB1-B9BA-4982-A08F-76C6B2337F26}"/>
                  </a:ext>
                </a:extLst>
              </p:cNvPr>
              <p:cNvSpPr/>
              <p:nvPr/>
            </p:nvSpPr>
            <p:spPr>
              <a:xfrm>
                <a:off x="6017820" y="3053857"/>
                <a:ext cx="594927" cy="1590128"/>
              </a:xfrm>
              <a:prstGeom prst="rect">
                <a:avLst/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790C6C83-8042-42C2-9701-826B82860279}"/>
                  </a:ext>
                </a:extLst>
              </p:cNvPr>
              <p:cNvSpPr/>
              <p:nvPr/>
            </p:nvSpPr>
            <p:spPr>
              <a:xfrm>
                <a:off x="6016584" y="4481768"/>
                <a:ext cx="594927" cy="313247"/>
              </a:xfrm>
              <a:prstGeom prst="ellipse">
                <a:avLst/>
              </a:prstGeom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Parallelogram 59">
                <a:extLst>
                  <a:ext uri="{FF2B5EF4-FFF2-40B4-BE49-F238E27FC236}">
                    <a16:creationId xmlns:a16="http://schemas.microsoft.com/office/drawing/2014/main" id="{CCA5DB87-7CC4-4251-8B8F-F59EA5DA8981}"/>
                  </a:ext>
                </a:extLst>
              </p:cNvPr>
              <p:cNvSpPr/>
              <p:nvPr/>
            </p:nvSpPr>
            <p:spPr>
              <a:xfrm rot="962229" flipV="1">
                <a:off x="6116744" y="3156435"/>
                <a:ext cx="1088626" cy="2674453"/>
              </a:xfrm>
              <a:prstGeom prst="parallelogram">
                <a:avLst>
                  <a:gd name="adj" fmla="val 71437"/>
                </a:avLst>
              </a:prstGeom>
              <a:solidFill>
                <a:srgbClr val="C00000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A3151F5-CFA0-4206-B8C4-248977F699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01602" y="5390313"/>
              <a:ext cx="687542" cy="898299"/>
            </a:xfrm>
            <a:prstGeom prst="line">
              <a:avLst/>
            </a:prstGeom>
            <a:ln w="28575">
              <a:solidFill>
                <a:schemeClr val="accent1">
                  <a:lumMod val="50000"/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71614F9-598D-435E-94EE-6C2A77E9181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19438" y="3138163"/>
              <a:ext cx="130232" cy="2053625"/>
            </a:xfrm>
            <a:prstGeom prst="line">
              <a:avLst/>
            </a:prstGeom>
            <a:ln w="28575">
              <a:solidFill>
                <a:schemeClr val="accent1">
                  <a:lumMod val="50000"/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0DB311D2-295C-42F7-A4AD-47EB7FA353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43311" y="3120875"/>
              <a:ext cx="349211" cy="1078142"/>
            </a:xfrm>
            <a:prstGeom prst="line">
              <a:avLst/>
            </a:prstGeom>
            <a:ln w="28575">
              <a:solidFill>
                <a:srgbClr val="C00000">
                  <a:alpha val="6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42D819AC-7771-4CC3-B8B0-846DBB8C515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49753" y="6008499"/>
              <a:ext cx="351844" cy="214433"/>
            </a:xfrm>
            <a:prstGeom prst="line">
              <a:avLst/>
            </a:prstGeom>
            <a:ln w="28575">
              <a:solidFill>
                <a:srgbClr val="C00000">
                  <a:alpha val="6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5978439A-4D5F-4580-AA9D-4292A8F237FE}"/>
                </a:ext>
              </a:extLst>
            </p:cNvPr>
            <p:cNvGrpSpPr/>
            <p:nvPr/>
          </p:nvGrpSpPr>
          <p:grpSpPr>
            <a:xfrm>
              <a:off x="4501597" y="3101679"/>
              <a:ext cx="2940109" cy="3127407"/>
              <a:chOff x="5672597" y="3524246"/>
              <a:chExt cx="2940109" cy="3127407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32396E33-2F3C-41AE-A38C-9074A816E11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0754" t="8328" r="36539" b="18839"/>
              <a:stretch/>
            </p:blipFill>
            <p:spPr>
              <a:xfrm>
                <a:off x="5694511" y="3578886"/>
                <a:ext cx="2899268" cy="3004793"/>
              </a:xfrm>
              <a:prstGeom prst="rect">
                <a:avLst/>
              </a:prstGeom>
            </p:spPr>
          </p:pic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1C4EA34E-AAEC-42C8-BD5F-243C7EBD3C26}"/>
                  </a:ext>
                </a:extLst>
              </p:cNvPr>
              <p:cNvSpPr/>
              <p:nvPr/>
            </p:nvSpPr>
            <p:spPr>
              <a:xfrm>
                <a:off x="5672597" y="3524246"/>
                <a:ext cx="2940109" cy="3127407"/>
              </a:xfrm>
              <a:prstGeom prst="rect">
                <a:avLst/>
              </a:pr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20AFE40F-EEA7-4E79-96B3-46A95DB1C15A}"/>
                  </a:ext>
                </a:extLst>
              </p:cNvPr>
              <p:cNvSpPr txBox="1"/>
              <p:nvPr/>
            </p:nvSpPr>
            <p:spPr>
              <a:xfrm>
                <a:off x="7504555" y="3956072"/>
                <a:ext cx="605813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Sample</a:t>
                </a: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3AEDB889-64E7-4F7E-858F-7D6DE89BF5A6}"/>
                  </a:ext>
                </a:extLst>
              </p:cNvPr>
              <p:cNvSpPr txBox="1"/>
              <p:nvPr/>
            </p:nvSpPr>
            <p:spPr>
              <a:xfrm rot="16200000">
                <a:off x="8083165" y="5597173"/>
                <a:ext cx="6716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Crucible</a:t>
                </a: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565EFDAF-D549-41C2-BD59-A472648BAE98}"/>
                  </a:ext>
                </a:extLst>
              </p:cNvPr>
              <p:cNvSpPr txBox="1"/>
              <p:nvPr/>
            </p:nvSpPr>
            <p:spPr>
              <a:xfrm>
                <a:off x="6822839" y="4805407"/>
                <a:ext cx="6716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Sheath</a:t>
                </a: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77805A2D-A64A-40CF-9183-13BCDAF81A5B}"/>
                  </a:ext>
                </a:extLst>
              </p:cNvPr>
              <p:cNvSpPr txBox="1"/>
              <p:nvPr/>
            </p:nvSpPr>
            <p:spPr>
              <a:xfrm rot="16200000">
                <a:off x="6236925" y="5340875"/>
                <a:ext cx="77041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Insulation</a:t>
                </a: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7B338EAD-B499-4149-8E77-65094173476B}"/>
                  </a:ext>
                </a:extLst>
              </p:cNvPr>
              <p:cNvSpPr txBox="1"/>
              <p:nvPr/>
            </p:nvSpPr>
            <p:spPr>
              <a:xfrm rot="16200000">
                <a:off x="5784361" y="4558534"/>
                <a:ext cx="94164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Heating Wire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FC50C06D-28F7-49BC-9CE0-69D04E7D0E28}"/>
                  </a:ext>
                </a:extLst>
              </p:cNvPr>
              <p:cNvSpPr txBox="1"/>
              <p:nvPr/>
            </p:nvSpPr>
            <p:spPr>
              <a:xfrm rot="16200000">
                <a:off x="5354805" y="4280275"/>
                <a:ext cx="101343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Thermocouple</a:t>
                </a:r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F4473B47-A511-4BA2-A544-57AC5DBAFA2A}"/>
                </a:ext>
              </a:extLst>
            </p:cNvPr>
            <p:cNvGrpSpPr/>
            <p:nvPr/>
          </p:nvGrpSpPr>
          <p:grpSpPr>
            <a:xfrm>
              <a:off x="297796" y="3111064"/>
              <a:ext cx="2803806" cy="3154679"/>
              <a:chOff x="264959" y="3429000"/>
              <a:chExt cx="2803806" cy="3154679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0467F65E-2934-4185-9719-8BCB1607CE2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1175" t="8328" r="36916" b="18839"/>
              <a:stretch/>
            </p:blipFill>
            <p:spPr>
              <a:xfrm>
                <a:off x="331678" y="3569484"/>
                <a:ext cx="2649584" cy="2788220"/>
              </a:xfrm>
              <a:prstGeom prst="rect">
                <a:avLst/>
              </a:prstGeom>
            </p:spPr>
          </p:pic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287E1880-E948-4E5F-B548-F2A63F201DA0}"/>
                  </a:ext>
                </a:extLst>
              </p:cNvPr>
              <p:cNvSpPr/>
              <p:nvPr/>
            </p:nvSpPr>
            <p:spPr>
              <a:xfrm>
                <a:off x="300123" y="3429000"/>
                <a:ext cx="2768642" cy="3154679"/>
              </a:xfrm>
              <a:prstGeom prst="rect">
                <a:avLst/>
              </a:prstGeom>
              <a:noFill/>
              <a:ln w="28575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FB91D0F3-87F1-49F9-8D0D-9CE104240492}"/>
                  </a:ext>
                </a:extLst>
              </p:cNvPr>
              <p:cNvSpPr txBox="1"/>
              <p:nvPr/>
            </p:nvSpPr>
            <p:spPr>
              <a:xfrm>
                <a:off x="264959" y="3474050"/>
                <a:ext cx="101343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Thermocouple</a:t>
                </a: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3B0BD22B-531E-4117-844A-4E4F0C67AA27}"/>
                  </a:ext>
                </a:extLst>
              </p:cNvPr>
              <p:cNvSpPr txBox="1"/>
              <p:nvPr/>
            </p:nvSpPr>
            <p:spPr>
              <a:xfrm>
                <a:off x="264959" y="6144636"/>
                <a:ext cx="101343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Heating Wires</a:t>
                </a:r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F738D134-6F3A-4B21-B767-55FB80DD57DA}"/>
                  </a:ext>
                </a:extLst>
              </p:cNvPr>
              <p:cNvSpPr txBox="1"/>
              <p:nvPr/>
            </p:nvSpPr>
            <p:spPr>
              <a:xfrm>
                <a:off x="2054460" y="3448081"/>
                <a:ext cx="77041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Insulation</a:t>
                </a: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8C435196-8E25-4C93-A950-6175D02B5875}"/>
                  </a:ext>
                </a:extLst>
              </p:cNvPr>
              <p:cNvSpPr txBox="1"/>
              <p:nvPr/>
            </p:nvSpPr>
            <p:spPr>
              <a:xfrm>
                <a:off x="1769525" y="5392158"/>
                <a:ext cx="6716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Sheath</a:t>
                </a:r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C92D111F-A74D-4A19-A8E4-7C961329FBFD}"/>
                  </a:ext>
                </a:extLst>
              </p:cNvPr>
              <p:cNvSpPr txBox="1"/>
              <p:nvPr/>
            </p:nvSpPr>
            <p:spPr>
              <a:xfrm>
                <a:off x="1612889" y="5889281"/>
                <a:ext cx="605813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Sample</a:t>
                </a: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F02FD2AD-5EE0-4088-86AF-4F1D42E1DE58}"/>
                  </a:ext>
                </a:extLst>
              </p:cNvPr>
              <p:cNvSpPr txBox="1"/>
              <p:nvPr/>
            </p:nvSpPr>
            <p:spPr>
              <a:xfrm>
                <a:off x="2353374" y="6273243"/>
                <a:ext cx="6716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Crucible</a:t>
                </a:r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5D96878B-2E67-480D-87F7-522BA89ACD1E}"/>
                  </a:ext>
                </a:extLst>
              </p:cNvPr>
              <p:cNvCxnSpPr>
                <a:stCxn id="100" idx="2"/>
              </p:cNvCxnSpPr>
              <p:nvPr/>
            </p:nvCxnSpPr>
            <p:spPr>
              <a:xfrm>
                <a:off x="771678" y="3735660"/>
                <a:ext cx="884792" cy="122793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B1CE5F60-8E0D-43A9-BC46-25F9236206CA}"/>
                  </a:ext>
                </a:extLst>
              </p:cNvPr>
              <p:cNvCxnSpPr>
                <a:cxnSpLocks/>
                <a:stCxn id="102" idx="2"/>
              </p:cNvCxnSpPr>
              <p:nvPr/>
            </p:nvCxnSpPr>
            <p:spPr>
              <a:xfrm flipH="1">
                <a:off x="1771021" y="3709691"/>
                <a:ext cx="668648" cy="947046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061ECFE6-26B7-4747-A80D-C208754BFDCF}"/>
                  </a:ext>
                </a:extLst>
              </p:cNvPr>
              <p:cNvCxnSpPr>
                <a:cxnSpLocks/>
                <a:endCxn id="101" idx="0"/>
              </p:cNvCxnSpPr>
              <p:nvPr/>
            </p:nvCxnSpPr>
            <p:spPr>
              <a:xfrm flipH="1">
                <a:off x="771678" y="4963594"/>
                <a:ext cx="1145034" cy="1181042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A476D4B8-4A5A-4E43-BC12-6FA896DCBEA7}"/>
                  </a:ext>
                </a:extLst>
              </p:cNvPr>
              <p:cNvCxnSpPr>
                <a:cxnSpLocks/>
                <a:endCxn id="101" idx="0"/>
              </p:cNvCxnSpPr>
              <p:nvPr/>
            </p:nvCxnSpPr>
            <p:spPr>
              <a:xfrm flipH="1">
                <a:off x="771678" y="4963594"/>
                <a:ext cx="664353" cy="1181042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7685828-9CF5-4F78-B914-97C75D7C3E3A}"/>
              </a:ext>
            </a:extLst>
          </p:cNvPr>
          <p:cNvSpPr/>
          <p:nvPr/>
        </p:nvSpPr>
        <p:spPr>
          <a:xfrm>
            <a:off x="169250" y="6477361"/>
            <a:ext cx="1011774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[1] PDE Solutions Inc. (n.d.). </a:t>
            </a:r>
            <a:r>
              <a:rPr lang="en-US" sz="800" i="1" dirty="0" err="1"/>
              <a:t>FlexPDE</a:t>
            </a:r>
            <a:r>
              <a:rPr lang="en-US" sz="800" i="1" dirty="0"/>
              <a:t> 7</a:t>
            </a:r>
            <a:r>
              <a:rPr lang="en-US" sz="800" dirty="0"/>
              <a:t> [Finite element modeling software].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AD649D0-2DF4-4E3D-97D2-9766459823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0521" y="19627"/>
            <a:ext cx="2964724" cy="592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781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D53E315E-31FB-88E6-68ED-500EEE554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5876440" cy="539496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Needle Probe Calibration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AA1891-E7EF-4012-A3F6-42B20AF1D59F}"/>
              </a:ext>
            </a:extLst>
          </p:cNvPr>
          <p:cNvSpPr txBox="1"/>
          <p:nvPr/>
        </p:nvSpPr>
        <p:spPr>
          <a:xfrm>
            <a:off x="429766" y="830916"/>
            <a:ext cx="678719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Modeling Axial and Radial Heat Flux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Calculated the surface integral of axial and radial heat flux, normalized by surface area.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Plotted the ratio </a:t>
            </a: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of radial-to-axial fluxes over time (see right)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 all samples </a:t>
            </a: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simulated (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water,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FLiNaK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and argon),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ratio remained above 5 for at least 92 seconds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—typical measurements are 60s intervals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03DE3E-9193-4762-A088-E8CA4A279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7177" y="273567"/>
            <a:ext cx="4093595" cy="2558497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0A0F8F87-A269-479C-9F0A-FFB24172E226}"/>
              </a:ext>
            </a:extLst>
          </p:cNvPr>
          <p:cNvGrpSpPr/>
          <p:nvPr/>
        </p:nvGrpSpPr>
        <p:grpSpPr>
          <a:xfrm>
            <a:off x="7755505" y="3058932"/>
            <a:ext cx="4212331" cy="2930871"/>
            <a:chOff x="5206203" y="2926551"/>
            <a:chExt cx="4929916" cy="3052215"/>
          </a:xfrm>
        </p:grpSpPr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B36000EE-D16E-4067-B83C-0442FD71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22038" y="2926551"/>
              <a:ext cx="4614081" cy="2847297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E46A1DE7-C9F8-49FE-9B77-AA7797BA93BC}"/>
                    </a:ext>
                  </a:extLst>
                </p:cNvPr>
                <p:cNvSpPr/>
                <p:nvPr/>
              </p:nvSpPr>
              <p:spPr>
                <a:xfrm>
                  <a:off x="7091428" y="5662782"/>
                  <a:ext cx="1469890" cy="31598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type m:val="lin"/>
                            <m:ctrlPr>
                              <a:rPr lang="en-US" sz="1400" i="1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acc>
                                  <m:accPr>
                                    <m:chr m:val="̇"/>
                                    <m:ctrlP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𝑟𝑎𝑑𝑖𝑎𝑙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̇"/>
                                    <m:ctrlP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𝑎𝑥𝑖𝑎𝑙</m:t>
                                </m:r>
                              </m:sub>
                            </m:sSub>
                          </m:den>
                        </m:f>
                        <m:r>
                          <a:rPr lang="en-US" sz="1400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1400" dirty="0">
                    <a:solidFill>
                      <a:schemeClr val="bg2">
                        <a:lumMod val="50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E46A1DE7-C9F8-49FE-9B77-AA7797BA93B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91428" y="5662782"/>
                  <a:ext cx="1469890" cy="315984"/>
                </a:xfrm>
                <a:prstGeom prst="rect">
                  <a:avLst/>
                </a:prstGeom>
                <a:blipFill>
                  <a:blip r:embed="rId5"/>
                  <a:stretch>
                    <a:fillRect t="-92000" r="-12136" b="-16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B96193B7-F5D2-45F1-9917-CDA92A9ABA95}"/>
                    </a:ext>
                  </a:extLst>
                </p:cNvPr>
                <p:cNvSpPr/>
                <p:nvPr/>
              </p:nvSpPr>
              <p:spPr>
                <a:xfrm rot="16200000">
                  <a:off x="4629250" y="3783692"/>
                  <a:ext cx="1469890" cy="31598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type m:val="lin"/>
                            <m:ctrlPr>
                              <a:rPr lang="en-US" sz="140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acc>
                                  <m:accPr>
                                    <m:chr m:val="̇"/>
                                    <m:ctrlP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𝑟𝑎𝑑𝑖𝑎𝑙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̇"/>
                                    <m:ctrlP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400" i="1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𝑎𝑥𝑖𝑎𝑙</m:t>
                                </m:r>
                              </m:sub>
                            </m:sSub>
                          </m:den>
                        </m:f>
                        <m:r>
                          <a:rPr lang="en-US" sz="1400" i="1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1400" dirty="0">
                    <a:solidFill>
                      <a:schemeClr val="bg2">
                        <a:lumMod val="50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B96193B7-F5D2-45F1-9917-CDA92A9ABA9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4629250" y="3783692"/>
                  <a:ext cx="1469890" cy="315984"/>
                </a:xfrm>
                <a:prstGeom prst="rect">
                  <a:avLst/>
                </a:prstGeom>
                <a:blipFill>
                  <a:blip r:embed="rId6"/>
                  <a:stretch>
                    <a:fillRect l="-102222" r="-1888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236ECD4-CE10-4D91-BA28-0F3E7BE62340}"/>
              </a:ext>
            </a:extLst>
          </p:cNvPr>
          <p:cNvCxnSpPr>
            <a:cxnSpLocks/>
          </p:cNvCxnSpPr>
          <p:nvPr/>
        </p:nvCxnSpPr>
        <p:spPr>
          <a:xfrm flipV="1">
            <a:off x="10221685" y="1845072"/>
            <a:ext cx="1404258" cy="1503202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692B289-4FE9-4601-8550-627DB60B7DC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8767"/>
          <a:stretch/>
        </p:blipFill>
        <p:spPr>
          <a:xfrm>
            <a:off x="2560070" y="2596673"/>
            <a:ext cx="4388337" cy="4051600"/>
          </a:xfrm>
          <a:prstGeom prst="rect">
            <a:avLst/>
          </a:prstGeom>
        </p:spPr>
      </p:pic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19C3A5C7-244C-4899-B360-8EA511B11025}"/>
              </a:ext>
            </a:extLst>
          </p:cNvPr>
          <p:cNvCxnSpPr>
            <a:cxnSpLocks/>
            <a:stCxn id="6" idx="3"/>
            <a:endCxn id="4" idx="1"/>
          </p:cNvCxnSpPr>
          <p:nvPr/>
        </p:nvCxnSpPr>
        <p:spPr>
          <a:xfrm flipV="1">
            <a:off x="6948407" y="1552816"/>
            <a:ext cx="948770" cy="306965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705D02E-A8C6-4FB9-B955-AEA42FCA46B9}"/>
              </a:ext>
            </a:extLst>
          </p:cNvPr>
          <p:cNvSpPr/>
          <p:nvPr/>
        </p:nvSpPr>
        <p:spPr>
          <a:xfrm>
            <a:off x="235562" y="3367799"/>
            <a:ext cx="23282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Argon was determined to be a suitable calibration material</a:t>
            </a:r>
          </a:p>
        </p:txBody>
      </p:sp>
    </p:spTree>
    <p:extLst>
      <p:ext uri="{BB962C8B-B14F-4D97-AF65-F5344CB8AC3E}">
        <p14:creationId xmlns:p14="http://schemas.microsoft.com/office/powerpoint/2010/main" val="1679865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4C96076-21A9-4400-97F9-FB1490AC55E2}"/>
              </a:ext>
            </a:extLst>
          </p:cNvPr>
          <p:cNvSpPr/>
          <p:nvPr/>
        </p:nvSpPr>
        <p:spPr>
          <a:xfrm>
            <a:off x="9991898" y="544068"/>
            <a:ext cx="1463040" cy="3745299"/>
          </a:xfrm>
          <a:prstGeom prst="rect">
            <a:avLst/>
          </a:prstGeom>
          <a:solidFill>
            <a:srgbClr val="66FF33">
              <a:alpha val="1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3A033A-35F9-42E2-A388-861CAAAC866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66313" y="399396"/>
            <a:ext cx="5087562" cy="4392675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D53E315E-31FB-88E6-68ED-500EEE554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5876440" cy="539496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Needle Probe Calibration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AA1891-E7EF-4012-A3F6-42B20AF1D59F}"/>
              </a:ext>
            </a:extLst>
          </p:cNvPr>
          <p:cNvSpPr txBox="1"/>
          <p:nvPr/>
        </p:nvSpPr>
        <p:spPr>
          <a:xfrm>
            <a:off x="429766" y="830916"/>
            <a:ext cx="6436547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Solving for Probe Properties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NIST-tabulated 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/>
              </a:rPr>
              <a:t>reference values of argon</a:t>
            </a:r>
            <a:r>
              <a:rPr lang="en-US" sz="1600" baseline="30000" dirty="0">
                <a:solidFill>
                  <a:prstClr val="black"/>
                </a:solidFill>
                <a:latin typeface="Calibri" panose="020F0502020204030204"/>
              </a:rPr>
              <a:t>[1,2]</a:t>
            </a: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 fixed the sample properties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Used MATLAB solver to fit an analytical model to experimental measurements of argon by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solving for 12 model properties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the probe:</a:t>
            </a:r>
          </a:p>
          <a:p>
            <a:pPr lvl="1">
              <a:defRPr/>
            </a:pP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—   Effective heating layer </a:t>
            </a:r>
          </a:p>
          <a:p>
            <a:pPr lvl="1">
              <a:defRPr/>
            </a:pPr>
            <a:r>
              <a:rPr lang="en-US" sz="1600" dirty="0">
                <a:solidFill>
                  <a:prstClr val="black"/>
                </a:solidFill>
              </a:rPr>
              <a:t>—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Alumina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insu</a:t>
            </a:r>
            <a:r>
              <a:rPr lang="en-US" sz="1600" dirty="0" err="1">
                <a:solidFill>
                  <a:prstClr val="black"/>
                </a:solidFill>
                <a:latin typeface="Calibri" panose="020F0502020204030204"/>
              </a:rPr>
              <a:t>lation</a:t>
            </a:r>
            <a:endParaRPr lang="en-US" sz="1600" dirty="0">
              <a:solidFill>
                <a:prstClr val="black"/>
              </a:solidFill>
              <a:latin typeface="Calibri" panose="020F0502020204030204"/>
            </a:endParaRPr>
          </a:p>
          <a:p>
            <a:pPr lvl="1">
              <a:defRPr/>
            </a:pPr>
            <a:r>
              <a:rPr lang="en-US" sz="1600" dirty="0">
                <a:solidFill>
                  <a:prstClr val="black"/>
                </a:solidFill>
              </a:rPr>
              <a:t>—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Nickel sheath</a:t>
            </a:r>
          </a:p>
          <a:p>
            <a:pPr lvl="1">
              <a:defRPr/>
            </a:pPr>
            <a:r>
              <a:rPr lang="en-US" sz="1600" dirty="0">
                <a:solidFill>
                  <a:prstClr val="black"/>
                </a:solidFill>
              </a:rPr>
              <a:t>—   </a:t>
            </a: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Internal wire position</a:t>
            </a:r>
          </a:p>
          <a:p>
            <a:pPr lvl="1">
              <a:defRPr/>
            </a:pPr>
            <a:r>
              <a:rPr lang="en-US" sz="1600" dirty="0">
                <a:solidFill>
                  <a:prstClr val="black"/>
                </a:solidFill>
              </a:rPr>
              <a:t>—   </a:t>
            </a: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Effective probe geometry</a:t>
            </a:r>
          </a:p>
          <a:p>
            <a:pPr lvl="1">
              <a:defRPr/>
            </a:pPr>
            <a:r>
              <a:rPr lang="en-US" sz="1600" dirty="0">
                <a:solidFill>
                  <a:prstClr val="black"/>
                </a:solidFill>
              </a:rPr>
              <a:t>—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Radiative properties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A sensitivity analysis with these calibrated properties (seen right) indicates the </a:t>
            </a:r>
            <a:r>
              <a:rPr lang="en-US" sz="1600" b="1" dirty="0">
                <a:solidFill>
                  <a:prstClr val="black"/>
                </a:solidFill>
                <a:latin typeface="Calibri" panose="020F0502020204030204"/>
              </a:rPr>
              <a:t>relative time range of maximum sensitivity </a:t>
            </a: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to the sample thermal conductivity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Used an approximate formula residual-error calculation</a:t>
            </a:r>
            <a:r>
              <a:rPr lang="en-US" sz="1600" baseline="30000" dirty="0">
                <a:solidFill>
                  <a:prstClr val="black"/>
                </a:solidFill>
                <a:latin typeface="Calibri" panose="020F0502020204030204"/>
              </a:rPr>
              <a:t>[1]</a:t>
            </a: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 to account for unknown variability in solved properties. This provided uncertainty range for final Monte Carlo analysis that would calculate the total uncertainty that included parameter variability.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1600" b="1" dirty="0">
                <a:solidFill>
                  <a:prstClr val="black"/>
                </a:solidFill>
                <a:latin typeface="Calibri" panose="020F0502020204030204"/>
              </a:rPr>
              <a:t>Calibrated model was then applied to solve for molten salt thermal conductivity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05D02E-A8C6-4FB9-B955-AEA42FCA46B9}"/>
              </a:ext>
            </a:extLst>
          </p:cNvPr>
          <p:cNvSpPr/>
          <p:nvPr/>
        </p:nvSpPr>
        <p:spPr>
          <a:xfrm>
            <a:off x="9559086" y="5035783"/>
            <a:ext cx="23282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Duration of max sensitivity to sample 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k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2A9230-7CB7-4D39-B4F4-195633808B45}"/>
              </a:ext>
            </a:extLst>
          </p:cNvPr>
          <p:cNvSpPr/>
          <p:nvPr/>
        </p:nvSpPr>
        <p:spPr>
          <a:xfrm>
            <a:off x="169250" y="6427486"/>
            <a:ext cx="1011774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[1] Faber, N. (</a:t>
            </a:r>
            <a:r>
              <a:rPr lang="en-US" sz="800" dirty="0" err="1"/>
              <a:t>Klaas</a:t>
            </a:r>
            <a:r>
              <a:rPr lang="en-US" sz="800" dirty="0"/>
              <a:t>) M., 2002. Uncertainty estimation for multivariate regression coefficients. Chemometrics and Intelligent Laboratory Systems 64, 169–179. </a:t>
            </a:r>
            <a:r>
              <a:rPr lang="en-US" sz="800" dirty="0">
                <a:hlinkClick r:id="rId4"/>
              </a:rPr>
              <a:t>https://doi.org/10.1016/S0169-7439(02)00102-8</a:t>
            </a:r>
            <a:endParaRPr lang="en-US" sz="800" dirty="0">
              <a:effectLst/>
            </a:endParaRP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113EA399-618C-420A-B219-DD26A6CD4135}"/>
              </a:ext>
            </a:extLst>
          </p:cNvPr>
          <p:cNvSpPr/>
          <p:nvPr/>
        </p:nvSpPr>
        <p:spPr>
          <a:xfrm rot="16200000">
            <a:off x="10439817" y="3921622"/>
            <a:ext cx="567202" cy="1463040"/>
          </a:xfrm>
          <a:prstGeom prst="leftBrace">
            <a:avLst>
              <a:gd name="adj1" fmla="val 35503"/>
              <a:gd name="adj2" fmla="val 50000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712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D53E315E-31FB-88E6-68ED-500EEE554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5876440" cy="53949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Calibrated Needle Probe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AA1891-E7EF-4012-A3F6-42B20AF1D59F}"/>
              </a:ext>
            </a:extLst>
          </p:cNvPr>
          <p:cNvSpPr txBox="1"/>
          <p:nvPr/>
        </p:nvSpPr>
        <p:spPr>
          <a:xfrm>
            <a:off x="429767" y="830916"/>
            <a:ext cx="4940256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Probe Performance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calibrated probe obtained repeatable and reasonable values for nitrate salt thermal conductivity.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Solar salt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(</a:t>
            </a:r>
            <a:r>
              <a:rPr lang="en-US" dirty="0"/>
              <a:t>NaNO</a:t>
            </a:r>
            <a:r>
              <a:rPr lang="en-US" baseline="-25000" dirty="0"/>
              <a:t>3</a:t>
            </a:r>
            <a:r>
              <a:rPr lang="en-US" dirty="0"/>
              <a:t>-KNO</a:t>
            </a:r>
            <a:r>
              <a:rPr lang="en-US" baseline="-25000" dirty="0"/>
              <a:t>3</a:t>
            </a:r>
            <a:r>
              <a:rPr lang="en-US" dirty="0"/>
              <a:t>) an ideal validation salt due to other experimental values in literature.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calibrated probe was used to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quickly conduct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compositional studies of nanoparticles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in solar salt (publication forthcoming).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lvl="0">
              <a:defRPr/>
            </a:pPr>
            <a:r>
              <a:rPr lang="en-US" sz="2000" dirty="0">
                <a:solidFill>
                  <a:prstClr val="black"/>
                </a:solidFill>
              </a:rPr>
              <a:t>Limitations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</a:rPr>
              <a:t>Only used for salt measurements below 400°C (per the working temperature range of solar salts)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Initial a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ttempts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calibrate at higher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temperatures complicated by nonlinear probe behavior—may indicate complex changes with temperature inside probe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B9C1E9-B9B8-4CB0-B313-4C2F5BCC5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6153" y="531612"/>
            <a:ext cx="6450724" cy="425254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36C704-A2A1-45F2-B1BF-E62EFA3F08B6}"/>
              </a:ext>
            </a:extLst>
          </p:cNvPr>
          <p:cNvSpPr/>
          <p:nvPr/>
        </p:nvSpPr>
        <p:spPr>
          <a:xfrm>
            <a:off x="6045081" y="4784159"/>
            <a:ext cx="58764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Comparison of BYU needle probe measurements of solar salt (eutectic NaNO3-KNO3). Adapted from Nunes et. al., 2016</a:t>
            </a:r>
            <a:r>
              <a:rPr lang="en-US" baseline="30000" dirty="0"/>
              <a:t>[1]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8CBBC1-8AF4-4529-B4B0-8494CA252870}"/>
              </a:ext>
            </a:extLst>
          </p:cNvPr>
          <p:cNvSpPr/>
          <p:nvPr/>
        </p:nvSpPr>
        <p:spPr>
          <a:xfrm>
            <a:off x="195942" y="6489478"/>
            <a:ext cx="992777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[1] V.M.B. Nunes, C.S. </a:t>
            </a:r>
            <a:r>
              <a:rPr lang="en-US" sz="800" dirty="0" err="1"/>
              <a:t>Queirós</a:t>
            </a:r>
            <a:r>
              <a:rPr lang="en-US" sz="800" dirty="0"/>
              <a:t>, M.J.V. </a:t>
            </a:r>
            <a:r>
              <a:rPr lang="en-US" sz="800" dirty="0" err="1"/>
              <a:t>Lourenço</a:t>
            </a:r>
            <a:r>
              <a:rPr lang="en-US" sz="800" dirty="0"/>
              <a:t>, F.J.V. Santos, C.A. Nieto de Castro, Molten salts as engineering fluids – A review: Part I. Molten alkali nitrates, Applied Energy, Volume 183, 2016</a:t>
            </a:r>
          </a:p>
        </p:txBody>
      </p:sp>
    </p:spTree>
    <p:extLst>
      <p:ext uri="{BB962C8B-B14F-4D97-AF65-F5344CB8AC3E}">
        <p14:creationId xmlns:p14="http://schemas.microsoft.com/office/powerpoint/2010/main" val="2063244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984FA-FABE-F846-A1F6-50A4B9474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3AAD7E-36C4-7BFB-6B79-584809371B9F}"/>
              </a:ext>
            </a:extLst>
          </p:cNvPr>
          <p:cNvSpPr/>
          <p:nvPr/>
        </p:nvSpPr>
        <p:spPr>
          <a:xfrm>
            <a:off x="0" y="0"/>
            <a:ext cx="12192000" cy="48519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DED5DC-E753-A41A-9425-37D94ED59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1709738"/>
            <a:ext cx="10910971" cy="2613025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Further Probe Developments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C493A7-D32C-94C2-AE0F-E0AD5EB93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8933B-1724-4F5E-A0DE-5BBFA2985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420"/>
            <a:ext cx="4215818" cy="1325563"/>
          </a:xfrm>
        </p:spPr>
        <p:txBody>
          <a:bodyPr/>
          <a:lstStyle/>
          <a:p>
            <a:r>
              <a:rPr lang="en-US" dirty="0"/>
              <a:t>Crucible 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5CB7D-BE8B-46DF-A43D-2927BE56C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458" y="1690688"/>
            <a:ext cx="5268570" cy="4351338"/>
          </a:xfrm>
        </p:spPr>
        <p:txBody>
          <a:bodyPr/>
          <a:lstStyle/>
          <a:p>
            <a:r>
              <a:rPr lang="en-US" dirty="0"/>
              <a:t>Through-hole permits mechanical cleaning for actinide salts inside glovebox</a:t>
            </a:r>
          </a:p>
          <a:p>
            <a:r>
              <a:rPr lang="en-US" dirty="0"/>
              <a:t>Knife edge cuts into gasket and forms unpressurized seal </a:t>
            </a:r>
          </a:p>
          <a:p>
            <a:r>
              <a:rPr lang="en-US" dirty="0"/>
              <a:t>Prototyped with mild steel and leak check</a:t>
            </a:r>
          </a:p>
          <a:p>
            <a:r>
              <a:rPr lang="en-US" dirty="0"/>
              <a:t>Current version of Inconel-625 crucible (resistant to corrosion)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C91041-44BD-4B3B-97DF-4EBFE6A4D81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4" t="25585" r="21067" b="17052"/>
          <a:stretch/>
        </p:blipFill>
        <p:spPr>
          <a:xfrm rot="5400000">
            <a:off x="9618362" y="3782617"/>
            <a:ext cx="2474394" cy="1685758"/>
          </a:xfrm>
          <a:prstGeom prst="rect">
            <a:avLst/>
          </a:prstGeom>
        </p:spPr>
      </p:pic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11F61FF-A678-4213-D3E8-07EE9149928A}"/>
              </a:ext>
            </a:extLst>
          </p:cNvPr>
          <p:cNvCxnSpPr>
            <a:cxnSpLocks/>
          </p:cNvCxnSpPr>
          <p:nvPr/>
        </p:nvCxnSpPr>
        <p:spPr>
          <a:xfrm>
            <a:off x="9908771" y="1690688"/>
            <a:ext cx="207819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6" name="Picture 75" descr="A close-up of a metal object&#10;&#10;AI-generated content may be incorrect.">
            <a:extLst>
              <a:ext uri="{FF2B5EF4-FFF2-40B4-BE49-F238E27FC236}">
                <a16:creationId xmlns:a16="http://schemas.microsoft.com/office/drawing/2014/main" id="{A9A9F395-F07C-EA13-3849-DDAA5283B5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0039" y="382441"/>
            <a:ext cx="3028527" cy="2562326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2FCADAB0-74E3-4D32-9D2E-636A29B35D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3215" y="352249"/>
            <a:ext cx="1749133" cy="2562326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500178D5-1100-4A08-9C46-05B4DAFF801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606" t="16726" r="18666" b="3229"/>
          <a:stretch/>
        </p:blipFill>
        <p:spPr>
          <a:xfrm>
            <a:off x="7101506" y="3388299"/>
            <a:ext cx="2747060" cy="2471469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58F2AECD-3227-4D65-B868-146DDFD49AB0}"/>
              </a:ext>
            </a:extLst>
          </p:cNvPr>
          <p:cNvSpPr/>
          <p:nvPr/>
        </p:nvSpPr>
        <p:spPr>
          <a:xfrm>
            <a:off x="7101506" y="5868634"/>
            <a:ext cx="30317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Inconel-625 through-hole crucible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4DC03A53-BE96-45A1-953F-EAE2F72D2848}"/>
              </a:ext>
            </a:extLst>
          </p:cNvPr>
          <p:cNvSpPr/>
          <p:nvPr/>
        </p:nvSpPr>
        <p:spPr>
          <a:xfrm>
            <a:off x="6917596" y="2941851"/>
            <a:ext cx="478084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Leak test with nitrate salts in mild steel crucible prototype 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CEB0BF3F-1744-621F-6564-76E0E5432EE3}"/>
              </a:ext>
            </a:extLst>
          </p:cNvPr>
          <p:cNvCxnSpPr>
            <a:cxnSpLocks/>
          </p:cNvCxnSpPr>
          <p:nvPr/>
        </p:nvCxnSpPr>
        <p:spPr>
          <a:xfrm flipH="1">
            <a:off x="11330299" y="2742178"/>
            <a:ext cx="248244" cy="781607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643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8092DD-73D7-ED3C-78E1-4962402E9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Oval 300">
            <a:extLst>
              <a:ext uri="{FF2B5EF4-FFF2-40B4-BE49-F238E27FC236}">
                <a16:creationId xmlns:a16="http://schemas.microsoft.com/office/drawing/2014/main" id="{8417B504-42B3-B93B-6757-E133C087FF0B}"/>
              </a:ext>
            </a:extLst>
          </p:cNvPr>
          <p:cNvSpPr>
            <a:spLocks noChangeAspect="1"/>
          </p:cNvSpPr>
          <p:nvPr/>
        </p:nvSpPr>
        <p:spPr>
          <a:xfrm>
            <a:off x="2262596" y="1593566"/>
            <a:ext cx="457200" cy="11826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05DF958F-0EB5-A4CB-3A7F-91C031944FBD}"/>
              </a:ext>
            </a:extLst>
          </p:cNvPr>
          <p:cNvSpPr>
            <a:spLocks noChangeAspect="1"/>
          </p:cNvSpPr>
          <p:nvPr/>
        </p:nvSpPr>
        <p:spPr>
          <a:xfrm>
            <a:off x="2262596" y="1387748"/>
            <a:ext cx="457200" cy="26494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A5401-2BE2-5A50-C743-7323E9C43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76200"/>
            <a:ext cx="10972800" cy="76200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Potential Prototype Design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A882C8-B0B0-CEAD-803D-5D837D365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AA26-454F-4764-9B7E-3D55C58BBDBD}" type="slidenum">
              <a:rPr lang="en-US" sz="1100" smtClean="0"/>
              <a:pPr/>
              <a:t>18</a:t>
            </a:fld>
            <a:endParaRPr lang="en-US" sz="110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1C16ED07-B9EF-E8C4-63A1-6BCFEDC4DF2A}"/>
              </a:ext>
            </a:extLst>
          </p:cNvPr>
          <p:cNvSpPr txBox="1"/>
          <p:nvPr/>
        </p:nvSpPr>
        <p:spPr>
          <a:xfrm>
            <a:off x="6690682" y="1366032"/>
            <a:ext cx="152463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dirty="0"/>
              <a:t>Top portion sticks out of furnace; lower thermal conductivity is ideal, so can be powder filled then sealed with epoxy or potting </a:t>
            </a:r>
            <a:r>
              <a:rPr lang="en-US" sz="1050" dirty="0" err="1"/>
              <a:t>ceramabond</a:t>
            </a:r>
            <a:endParaRPr lang="en-US" sz="1050" dirty="0"/>
          </a:p>
        </p:txBody>
      </p:sp>
      <p:sp>
        <p:nvSpPr>
          <p:cNvPr id="119" name="Right Brace 118">
            <a:extLst>
              <a:ext uri="{FF2B5EF4-FFF2-40B4-BE49-F238E27FC236}">
                <a16:creationId xmlns:a16="http://schemas.microsoft.com/office/drawing/2014/main" id="{5A690945-BDC7-84A7-2F67-411EBCE2C1D9}"/>
              </a:ext>
            </a:extLst>
          </p:cNvPr>
          <p:cNvSpPr/>
          <p:nvPr/>
        </p:nvSpPr>
        <p:spPr bwMode="auto">
          <a:xfrm>
            <a:off x="6127153" y="1341063"/>
            <a:ext cx="515234" cy="1642047"/>
          </a:xfrm>
          <a:prstGeom prst="rightBrace">
            <a:avLst>
              <a:gd name="adj1" fmla="val 34765"/>
              <a:gd name="adj2" fmla="val 50000"/>
            </a:avLst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EF3D80A-A28B-912A-F552-6A04A71DC671}"/>
              </a:ext>
            </a:extLst>
          </p:cNvPr>
          <p:cNvGrpSpPr/>
          <p:nvPr/>
        </p:nvGrpSpPr>
        <p:grpSpPr>
          <a:xfrm>
            <a:off x="2381442" y="3354034"/>
            <a:ext cx="212932" cy="333850"/>
            <a:chOff x="3123489" y="3052285"/>
            <a:chExt cx="212932" cy="33385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76F5A42-4F82-7B2C-4B44-191A0CDC15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3489" y="3316207"/>
              <a:ext cx="210312" cy="69928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EC83F29-0933-4800-439F-BE3D5BA1A215}"/>
                </a:ext>
              </a:extLst>
            </p:cNvPr>
            <p:cNvSpPr/>
            <p:nvPr/>
          </p:nvSpPr>
          <p:spPr>
            <a:xfrm>
              <a:off x="3124401" y="3093404"/>
              <a:ext cx="212020" cy="259293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E0D56DA-6358-6443-0C09-9BA598FA4F67}"/>
                </a:ext>
              </a:extLst>
            </p:cNvPr>
            <p:cNvGrpSpPr/>
            <p:nvPr/>
          </p:nvGrpSpPr>
          <p:grpSpPr>
            <a:xfrm>
              <a:off x="3123489" y="3052285"/>
              <a:ext cx="210312" cy="69928"/>
              <a:chOff x="3123489" y="3080795"/>
              <a:chExt cx="210312" cy="25218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83F89018-5D18-C1D1-F5F7-C2DBE873B74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3489" y="3080795"/>
                <a:ext cx="210312" cy="25218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BB76B321-3B2F-62B2-09CC-D8F4C676978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6531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2F8F123-9AD6-3378-6AA3-F98DA8A81A0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4214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D9D8687C-3F1C-F293-9BB2-446F8C52F20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21567" y="3096510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6000">
                    <a:srgbClr val="FF9933"/>
                  </a:gs>
                  <a:gs pos="78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CED8B25C-76DA-F50B-6ED2-1FD96F8F7A5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97475" y="3084661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5000">
                    <a:srgbClr val="FF9933"/>
                  </a:gs>
                  <a:gs pos="84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CAC93AA-B1D8-4499-93E7-1FFA1FCA9526}"/>
              </a:ext>
            </a:extLst>
          </p:cNvPr>
          <p:cNvCxnSpPr>
            <a:cxnSpLocks/>
          </p:cNvCxnSpPr>
          <p:nvPr/>
        </p:nvCxnSpPr>
        <p:spPr bwMode="auto">
          <a:xfrm>
            <a:off x="100711" y="2988777"/>
            <a:ext cx="5546527" cy="17806"/>
          </a:xfrm>
          <a:prstGeom prst="line">
            <a:avLst/>
          </a:prstGeom>
          <a:solidFill>
            <a:srgbClr val="BBE0E3"/>
          </a:solidFill>
          <a:ln w="9525" cap="flat" cmpd="sng" algn="ctr">
            <a:solidFill>
              <a:srgbClr val="808080">
                <a:lumMod val="60000"/>
                <a:lumOff val="40000"/>
              </a:srgb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458AC282-220D-507C-931D-84A79795AEC6}"/>
              </a:ext>
            </a:extLst>
          </p:cNvPr>
          <p:cNvSpPr>
            <a:spLocks noChangeAspect="1"/>
          </p:cNvSpPr>
          <p:nvPr/>
        </p:nvSpPr>
        <p:spPr>
          <a:xfrm>
            <a:off x="4768690" y="2934283"/>
            <a:ext cx="302996" cy="78374"/>
          </a:xfrm>
          <a:prstGeom prst="ellipse">
            <a:avLst/>
          </a:prstGeom>
          <a:gradFill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108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056FEB1-135C-00F7-7E7C-B9229CA6411C}"/>
              </a:ext>
            </a:extLst>
          </p:cNvPr>
          <p:cNvCxnSpPr>
            <a:cxnSpLocks/>
          </p:cNvCxnSpPr>
          <p:nvPr/>
        </p:nvCxnSpPr>
        <p:spPr>
          <a:xfrm>
            <a:off x="697469" y="2841996"/>
            <a:ext cx="384082" cy="135154"/>
          </a:xfrm>
          <a:prstGeom prst="line">
            <a:avLst/>
          </a:prstGeom>
          <a:noFill/>
          <a:ln w="19050" cap="flat" cmpd="sng" algn="ctr">
            <a:solidFill>
              <a:srgbClr val="00B050"/>
            </a:solidFill>
            <a:prstDash val="solid"/>
            <a:miter lim="800000"/>
          </a:ln>
          <a:effectLst/>
        </p:spPr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2740CEFB-74B8-0ACB-959A-7ABB40A6D837}"/>
              </a:ext>
            </a:extLst>
          </p:cNvPr>
          <p:cNvSpPr>
            <a:spLocks noChangeAspect="1"/>
          </p:cNvSpPr>
          <p:nvPr/>
        </p:nvSpPr>
        <p:spPr>
          <a:xfrm>
            <a:off x="4768298" y="6623632"/>
            <a:ext cx="302996" cy="89948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1725E68-A14B-D4CA-8B32-22A7B0265F39}"/>
              </a:ext>
            </a:extLst>
          </p:cNvPr>
          <p:cNvSpPr/>
          <p:nvPr/>
        </p:nvSpPr>
        <p:spPr>
          <a:xfrm>
            <a:off x="4768298" y="2964450"/>
            <a:ext cx="302996" cy="3702560"/>
          </a:xfrm>
          <a:prstGeom prst="rect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C6581BB-5509-67D0-7ABE-5D44556798E5}"/>
              </a:ext>
            </a:extLst>
          </p:cNvPr>
          <p:cNvSpPr>
            <a:spLocks noChangeAspect="1"/>
          </p:cNvSpPr>
          <p:nvPr/>
        </p:nvSpPr>
        <p:spPr>
          <a:xfrm>
            <a:off x="4668361" y="2439229"/>
            <a:ext cx="515234" cy="601713"/>
          </a:xfrm>
          <a:prstGeom prst="ellipse">
            <a:avLst/>
          </a:prstGeom>
          <a:gradFill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108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D6E2FAD-42A0-0488-2808-6373B274B6B8}"/>
              </a:ext>
            </a:extLst>
          </p:cNvPr>
          <p:cNvSpPr/>
          <p:nvPr/>
        </p:nvSpPr>
        <p:spPr>
          <a:xfrm>
            <a:off x="4668361" y="1394199"/>
            <a:ext cx="515234" cy="1312792"/>
          </a:xfrm>
          <a:prstGeom prst="rect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5AD45C1-E229-3EE5-019B-546C1C587824}"/>
              </a:ext>
            </a:extLst>
          </p:cNvPr>
          <p:cNvSpPr>
            <a:spLocks noChangeAspect="1"/>
          </p:cNvSpPr>
          <p:nvPr/>
        </p:nvSpPr>
        <p:spPr>
          <a:xfrm>
            <a:off x="4668361" y="1324622"/>
            <a:ext cx="515234" cy="133272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60000"/>
                  <a:lumOff val="40000"/>
                </a:srgbClr>
              </a:gs>
              <a:gs pos="50000">
                <a:srgbClr val="44546A">
                  <a:lumMod val="40000"/>
                  <a:lumOff val="60000"/>
                </a:srgbClr>
              </a:gs>
              <a:gs pos="100000">
                <a:srgbClr val="E7E6E6">
                  <a:lumMod val="90000"/>
                </a:srgbClr>
              </a:gs>
            </a:gsLst>
            <a:lin ang="81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011B3E7-1759-9CA6-9ED1-F9847DFCB913}"/>
              </a:ext>
            </a:extLst>
          </p:cNvPr>
          <p:cNvSpPr>
            <a:spLocks noChangeAspect="1"/>
          </p:cNvSpPr>
          <p:nvPr/>
        </p:nvSpPr>
        <p:spPr>
          <a:xfrm>
            <a:off x="4693390" y="1394199"/>
            <a:ext cx="457200" cy="1284189"/>
          </a:xfrm>
          <a:prstGeom prst="rect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59FEA9E-A693-9C76-4907-59FF3AE9C9EF}"/>
              </a:ext>
            </a:extLst>
          </p:cNvPr>
          <p:cNvSpPr>
            <a:spLocks noChangeAspect="1"/>
          </p:cNvSpPr>
          <p:nvPr/>
        </p:nvSpPr>
        <p:spPr>
          <a:xfrm>
            <a:off x="4693390" y="2410943"/>
            <a:ext cx="457200" cy="601713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7725895-22CD-491A-1596-6C4E70B1CA86}"/>
              </a:ext>
            </a:extLst>
          </p:cNvPr>
          <p:cNvSpPr>
            <a:spLocks noChangeAspect="1"/>
          </p:cNvSpPr>
          <p:nvPr/>
        </p:nvSpPr>
        <p:spPr>
          <a:xfrm>
            <a:off x="4693390" y="1341063"/>
            <a:ext cx="457200" cy="118261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1C47372-4158-FE6E-59BA-436564F6847B}"/>
              </a:ext>
            </a:extLst>
          </p:cNvPr>
          <p:cNvSpPr>
            <a:spLocks noChangeAspect="1"/>
          </p:cNvSpPr>
          <p:nvPr/>
        </p:nvSpPr>
        <p:spPr>
          <a:xfrm>
            <a:off x="4793327" y="2971911"/>
            <a:ext cx="251796" cy="3695099"/>
          </a:xfrm>
          <a:prstGeom prst="rect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FBB37040-3EFB-4676-E00E-EE1E45D17ADF}"/>
              </a:ext>
            </a:extLst>
          </p:cNvPr>
          <p:cNvSpPr>
            <a:spLocks noChangeAspect="1"/>
          </p:cNvSpPr>
          <p:nvPr/>
        </p:nvSpPr>
        <p:spPr>
          <a:xfrm>
            <a:off x="4693350" y="2437799"/>
            <a:ext cx="457240" cy="566459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915B456-9579-0C60-BFB3-58F8434C30EE}"/>
              </a:ext>
            </a:extLst>
          </p:cNvPr>
          <p:cNvSpPr>
            <a:spLocks noChangeAspect="1"/>
          </p:cNvSpPr>
          <p:nvPr/>
        </p:nvSpPr>
        <p:spPr>
          <a:xfrm>
            <a:off x="4797715" y="6624497"/>
            <a:ext cx="246108" cy="73060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44E30B8-1DD0-C431-6C30-7616D9999A98}"/>
              </a:ext>
            </a:extLst>
          </p:cNvPr>
          <p:cNvGrpSpPr/>
          <p:nvPr/>
        </p:nvGrpSpPr>
        <p:grpSpPr>
          <a:xfrm>
            <a:off x="2382493" y="2998866"/>
            <a:ext cx="212932" cy="333850"/>
            <a:chOff x="3123489" y="3052285"/>
            <a:chExt cx="212932" cy="333850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89000F2A-4B40-B982-E366-5876621CF5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3489" y="3316207"/>
              <a:ext cx="210312" cy="69928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35703F9-6156-C9D0-FC5F-EED7222D33D2}"/>
                </a:ext>
              </a:extLst>
            </p:cNvPr>
            <p:cNvSpPr/>
            <p:nvPr/>
          </p:nvSpPr>
          <p:spPr>
            <a:xfrm>
              <a:off x="3124401" y="3093404"/>
              <a:ext cx="212020" cy="259293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84FF26F-6B10-A164-E4D3-D98BE0692722}"/>
                </a:ext>
              </a:extLst>
            </p:cNvPr>
            <p:cNvGrpSpPr/>
            <p:nvPr/>
          </p:nvGrpSpPr>
          <p:grpSpPr>
            <a:xfrm>
              <a:off x="3123489" y="3052285"/>
              <a:ext cx="210312" cy="69928"/>
              <a:chOff x="3123489" y="3080795"/>
              <a:chExt cx="210312" cy="25218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85F75125-9242-D7A3-FD3F-DD3E547B759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3489" y="3080795"/>
                <a:ext cx="210312" cy="25218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317F3438-91BF-7B7F-6F3E-1FED9B71379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6531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1700B1B8-012C-7467-03CA-93353AA5AC1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4214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5C9F9813-A522-1C63-A130-9B9C591FDD0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21567" y="3096510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6000">
                    <a:srgbClr val="FF9933"/>
                  </a:gs>
                  <a:gs pos="78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602DBCE7-4747-791A-A47E-1967106D2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97475" y="3084661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5000">
                    <a:srgbClr val="FF9933"/>
                  </a:gs>
                  <a:gs pos="84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D29AB739-9685-19C2-93A5-FD85A2B1CAB8}"/>
              </a:ext>
            </a:extLst>
          </p:cNvPr>
          <p:cNvSpPr/>
          <p:nvPr/>
        </p:nvSpPr>
        <p:spPr>
          <a:xfrm>
            <a:off x="1075503" y="2971912"/>
            <a:ext cx="164586" cy="354568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F8472CF-0050-8D7C-D196-0C25FD0A0B0B}"/>
              </a:ext>
            </a:extLst>
          </p:cNvPr>
          <p:cNvSpPr>
            <a:spLocks noChangeAspect="1"/>
          </p:cNvSpPr>
          <p:nvPr/>
        </p:nvSpPr>
        <p:spPr>
          <a:xfrm>
            <a:off x="1075503" y="6377055"/>
            <a:ext cx="164592" cy="2438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4A3BBFD-725E-70C7-4FD0-620A0D45C4F3}"/>
              </a:ext>
            </a:extLst>
          </p:cNvPr>
          <p:cNvSpPr/>
          <p:nvPr/>
        </p:nvSpPr>
        <p:spPr>
          <a:xfrm>
            <a:off x="1093430" y="2971911"/>
            <a:ext cx="128016" cy="3545691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27E6084-9733-C7DC-F920-A736A58FB041}"/>
              </a:ext>
            </a:extLst>
          </p:cNvPr>
          <p:cNvSpPr>
            <a:spLocks noChangeAspect="1"/>
          </p:cNvSpPr>
          <p:nvPr/>
        </p:nvSpPr>
        <p:spPr>
          <a:xfrm>
            <a:off x="1092371" y="6424784"/>
            <a:ext cx="128016" cy="173500"/>
          </a:xfrm>
          <a:prstGeom prst="ellipse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1E351EC-25AB-F64B-6F62-493657E9C147}"/>
              </a:ext>
            </a:extLst>
          </p:cNvPr>
          <p:cNvCxnSpPr>
            <a:cxnSpLocks/>
          </p:cNvCxnSpPr>
          <p:nvPr/>
        </p:nvCxnSpPr>
        <p:spPr>
          <a:xfrm flipH="1">
            <a:off x="1179074" y="2982686"/>
            <a:ext cx="1178" cy="1764920"/>
          </a:xfrm>
          <a:prstGeom prst="line">
            <a:avLst/>
          </a:prstGeom>
          <a:noFill/>
          <a:ln w="190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D2F0F42-035A-D791-D5D8-95E2E697C0FA}"/>
              </a:ext>
            </a:extLst>
          </p:cNvPr>
          <p:cNvCxnSpPr>
            <a:cxnSpLocks/>
          </p:cNvCxnSpPr>
          <p:nvPr/>
        </p:nvCxnSpPr>
        <p:spPr>
          <a:xfrm flipH="1">
            <a:off x="1123444" y="2958495"/>
            <a:ext cx="1170" cy="1775284"/>
          </a:xfrm>
          <a:prstGeom prst="line">
            <a:avLst/>
          </a:prstGeom>
          <a:noFill/>
          <a:ln w="19050" cap="flat" cmpd="sng" algn="ctr">
            <a:solidFill>
              <a:srgbClr val="002060"/>
            </a:solidFill>
            <a:prstDash val="solid"/>
            <a:miter lim="800000"/>
          </a:ln>
          <a:effectLst/>
        </p:spPr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D751D135-E2AC-71E5-8710-AC472B22208D}"/>
              </a:ext>
            </a:extLst>
          </p:cNvPr>
          <p:cNvSpPr/>
          <p:nvPr/>
        </p:nvSpPr>
        <p:spPr>
          <a:xfrm>
            <a:off x="1135952" y="5465189"/>
            <a:ext cx="27432" cy="433546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AED7246-1530-E003-F3DC-75E79D2D2589}"/>
              </a:ext>
            </a:extLst>
          </p:cNvPr>
          <p:cNvCxnSpPr>
            <a:cxnSpLocks/>
          </p:cNvCxnSpPr>
          <p:nvPr/>
        </p:nvCxnSpPr>
        <p:spPr>
          <a:xfrm flipH="1">
            <a:off x="1179506" y="2199523"/>
            <a:ext cx="85571" cy="786866"/>
          </a:xfrm>
          <a:prstGeom prst="line">
            <a:avLst/>
          </a:prstGeom>
          <a:noFill/>
          <a:ln w="190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B1DB364-976E-DF64-10E2-65AA4AA87480}"/>
              </a:ext>
            </a:extLst>
          </p:cNvPr>
          <p:cNvCxnSpPr>
            <a:cxnSpLocks/>
          </p:cNvCxnSpPr>
          <p:nvPr/>
        </p:nvCxnSpPr>
        <p:spPr>
          <a:xfrm>
            <a:off x="1096871" y="2136797"/>
            <a:ext cx="27814" cy="828257"/>
          </a:xfrm>
          <a:prstGeom prst="line">
            <a:avLst/>
          </a:prstGeom>
          <a:noFill/>
          <a:ln w="19050" cap="flat" cmpd="sng" algn="ctr">
            <a:solidFill>
              <a:srgbClr val="002060"/>
            </a:solidFill>
            <a:prstDash val="solid"/>
            <a:miter lim="800000"/>
          </a:ln>
          <a:effectLst/>
        </p:spPr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7C4EB5C9-0E68-E78A-6ACF-5D4CAE268630}"/>
              </a:ext>
            </a:extLst>
          </p:cNvPr>
          <p:cNvCxnSpPr>
            <a:cxnSpLocks/>
          </p:cNvCxnSpPr>
          <p:nvPr/>
        </p:nvCxnSpPr>
        <p:spPr>
          <a:xfrm>
            <a:off x="877315" y="2081050"/>
            <a:ext cx="206130" cy="890861"/>
          </a:xfrm>
          <a:prstGeom prst="line">
            <a:avLst/>
          </a:prstGeom>
          <a:noFill/>
          <a:ln w="19050" cap="flat" cmpd="sng" algn="ctr">
            <a:solidFill>
              <a:srgbClr val="800000"/>
            </a:solidFill>
            <a:prstDash val="solid"/>
            <a:miter lim="800000"/>
          </a:ln>
          <a:effectLst/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43AA85B-D715-C21A-84AC-DF8AF7C91CBC}"/>
              </a:ext>
            </a:extLst>
          </p:cNvPr>
          <p:cNvCxnSpPr>
            <a:cxnSpLocks/>
          </p:cNvCxnSpPr>
          <p:nvPr/>
        </p:nvCxnSpPr>
        <p:spPr>
          <a:xfrm flipH="1">
            <a:off x="1230432" y="2352795"/>
            <a:ext cx="144163" cy="619565"/>
          </a:xfrm>
          <a:prstGeom prst="line">
            <a:avLst/>
          </a:prstGeom>
          <a:noFill/>
          <a:ln w="19050" cap="flat" cmpd="sng" algn="ctr">
            <a:solidFill>
              <a:srgbClr val="800000"/>
            </a:solidFill>
            <a:prstDash val="solid"/>
            <a:miter lim="800000"/>
          </a:ln>
          <a:effectLst/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B5EE88AF-ADE8-5830-5E95-04B33565E386}"/>
              </a:ext>
            </a:extLst>
          </p:cNvPr>
          <p:cNvSpPr txBox="1"/>
          <p:nvPr/>
        </p:nvSpPr>
        <p:spPr>
          <a:xfrm>
            <a:off x="259389" y="3444558"/>
            <a:ext cx="67287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Heating Wires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28096B1-AB08-4E91-0BF1-7EE1CE926F55}"/>
              </a:ext>
            </a:extLst>
          </p:cNvPr>
          <p:cNvSpPr txBox="1"/>
          <p:nvPr/>
        </p:nvSpPr>
        <p:spPr>
          <a:xfrm>
            <a:off x="833087" y="1715371"/>
            <a:ext cx="788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TC Wires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79DD96BB-0A87-0223-9898-76BE79FF0BC0}"/>
              </a:ext>
            </a:extLst>
          </p:cNvPr>
          <p:cNvCxnSpPr>
            <a:cxnSpLocks/>
          </p:cNvCxnSpPr>
          <p:nvPr/>
        </p:nvCxnSpPr>
        <p:spPr bwMode="auto">
          <a:xfrm flipV="1">
            <a:off x="820870" y="3263123"/>
            <a:ext cx="245647" cy="239830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D80EEC2E-42CA-A544-D58F-31B3F27588B8}"/>
              </a:ext>
            </a:extLst>
          </p:cNvPr>
          <p:cNvSpPr txBox="1"/>
          <p:nvPr/>
        </p:nvSpPr>
        <p:spPr>
          <a:xfrm>
            <a:off x="1618123" y="4885133"/>
            <a:ext cx="7640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1cm solid core segments x 10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C055988E-258E-60B2-0936-FDCCB537AE89}"/>
              </a:ext>
            </a:extLst>
          </p:cNvPr>
          <p:cNvCxnSpPr>
            <a:cxnSpLocks/>
            <a:stCxn id="63" idx="2"/>
          </p:cNvCxnSpPr>
          <p:nvPr/>
        </p:nvCxnSpPr>
        <p:spPr bwMode="auto">
          <a:xfrm>
            <a:off x="2000172" y="5623797"/>
            <a:ext cx="300594" cy="252965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6" name="AutoShape 2" descr="Image preview">
            <a:extLst>
              <a:ext uri="{FF2B5EF4-FFF2-40B4-BE49-F238E27FC236}">
                <a16:creationId xmlns:a16="http://schemas.microsoft.com/office/drawing/2014/main" id="{3F57C71D-FF4C-3B2D-60DD-627DCB6965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0847" y="346751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B9CA8568-2AA4-0C18-6BC7-53274571E55E}"/>
              </a:ext>
            </a:extLst>
          </p:cNvPr>
          <p:cNvSpPr/>
          <p:nvPr/>
        </p:nvSpPr>
        <p:spPr bwMode="auto">
          <a:xfrm>
            <a:off x="1118551" y="4697383"/>
            <a:ext cx="70364" cy="77287"/>
          </a:xfrm>
          <a:prstGeom prst="ellipse">
            <a:avLst/>
          </a:prstGeom>
          <a:solidFill>
            <a:srgbClr val="000000">
              <a:lumMod val="65000"/>
              <a:lumOff val="35000"/>
            </a:srgbClr>
          </a:solidFill>
          <a:ln w="9525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200" kern="0">
              <a:solidFill>
                <a:srgbClr val="000000"/>
              </a:solidFill>
              <a:latin typeface="Arial" charset="0"/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C9AE934-3ABE-D5D7-BC39-7901ADF63BAD}"/>
              </a:ext>
            </a:extLst>
          </p:cNvPr>
          <p:cNvCxnSpPr>
            <a:cxnSpLocks/>
          </p:cNvCxnSpPr>
          <p:nvPr/>
        </p:nvCxnSpPr>
        <p:spPr>
          <a:xfrm flipH="1">
            <a:off x="1222319" y="2905060"/>
            <a:ext cx="248785" cy="76639"/>
          </a:xfrm>
          <a:prstGeom prst="line">
            <a:avLst/>
          </a:prstGeom>
          <a:noFill/>
          <a:ln w="19050" cap="flat" cmpd="sng" algn="ctr">
            <a:solidFill>
              <a:srgbClr val="00B050"/>
            </a:solidFill>
            <a:prstDash val="solid"/>
            <a:miter lim="800000"/>
          </a:ln>
          <a:effectLst/>
        </p:spPr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D649E88E-C11A-396F-E430-07F5FE600B7A}"/>
              </a:ext>
            </a:extLst>
          </p:cNvPr>
          <p:cNvCxnSpPr>
            <a:cxnSpLocks/>
          </p:cNvCxnSpPr>
          <p:nvPr/>
        </p:nvCxnSpPr>
        <p:spPr bwMode="auto">
          <a:xfrm>
            <a:off x="1199412" y="1936795"/>
            <a:ext cx="61231" cy="247157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DF8DF5CE-C43E-F8BE-73C7-C79CB7FCB7AF}"/>
              </a:ext>
            </a:extLst>
          </p:cNvPr>
          <p:cNvSpPr txBox="1"/>
          <p:nvPr/>
        </p:nvSpPr>
        <p:spPr>
          <a:xfrm>
            <a:off x="146743" y="2015936"/>
            <a:ext cx="75198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Voltage Sensing Wires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0DAB448A-D6D5-F026-0E8E-C2D3734A428E}"/>
              </a:ext>
            </a:extLst>
          </p:cNvPr>
          <p:cNvCxnSpPr>
            <a:cxnSpLocks/>
          </p:cNvCxnSpPr>
          <p:nvPr/>
        </p:nvCxnSpPr>
        <p:spPr bwMode="auto">
          <a:xfrm>
            <a:off x="726566" y="2537151"/>
            <a:ext cx="70874" cy="340464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3C76601A-00B7-F04D-03A2-45F6E2FCD3EA}"/>
              </a:ext>
            </a:extLst>
          </p:cNvPr>
          <p:cNvSpPr txBox="1"/>
          <p:nvPr/>
        </p:nvSpPr>
        <p:spPr>
          <a:xfrm>
            <a:off x="1410542" y="1974632"/>
            <a:ext cx="75198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Power Supply Wires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ECF58C41-0C30-FEEC-A27C-72F9B5610751}"/>
              </a:ext>
            </a:extLst>
          </p:cNvPr>
          <p:cNvCxnSpPr>
            <a:cxnSpLocks/>
          </p:cNvCxnSpPr>
          <p:nvPr/>
        </p:nvCxnSpPr>
        <p:spPr bwMode="auto">
          <a:xfrm flipH="1">
            <a:off x="1318642" y="2456601"/>
            <a:ext cx="238799" cy="127336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9B9CB9F-0975-6435-85D7-6BBC0588AE68}"/>
              </a:ext>
            </a:extLst>
          </p:cNvPr>
          <p:cNvCxnSpPr>
            <a:cxnSpLocks/>
          </p:cNvCxnSpPr>
          <p:nvPr/>
        </p:nvCxnSpPr>
        <p:spPr bwMode="auto">
          <a:xfrm flipH="1">
            <a:off x="1088437" y="1943715"/>
            <a:ext cx="106884" cy="191192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5" name="Oval 74">
            <a:extLst>
              <a:ext uri="{FF2B5EF4-FFF2-40B4-BE49-F238E27FC236}">
                <a16:creationId xmlns:a16="http://schemas.microsoft.com/office/drawing/2014/main" id="{ADE51DB5-B42C-ABDF-1535-F2979D498262}"/>
              </a:ext>
            </a:extLst>
          </p:cNvPr>
          <p:cNvSpPr>
            <a:spLocks noChangeAspect="1"/>
          </p:cNvSpPr>
          <p:nvPr/>
        </p:nvSpPr>
        <p:spPr>
          <a:xfrm>
            <a:off x="4787884" y="2940357"/>
            <a:ext cx="256032" cy="66226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7915560-2A95-941A-D40D-4527D05BFA70}"/>
              </a:ext>
            </a:extLst>
          </p:cNvPr>
          <p:cNvSpPr>
            <a:spLocks noChangeAspect="1"/>
          </p:cNvSpPr>
          <p:nvPr/>
        </p:nvSpPr>
        <p:spPr>
          <a:xfrm>
            <a:off x="2266669" y="1904978"/>
            <a:ext cx="457200" cy="971253"/>
          </a:xfrm>
          <a:prstGeom prst="rect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1E237E8A-AB60-076B-58AC-F6C2A261FC4D}"/>
              </a:ext>
            </a:extLst>
          </p:cNvPr>
          <p:cNvSpPr>
            <a:spLocks noChangeAspect="1"/>
          </p:cNvSpPr>
          <p:nvPr/>
        </p:nvSpPr>
        <p:spPr>
          <a:xfrm>
            <a:off x="2266669" y="2817101"/>
            <a:ext cx="457200" cy="118261"/>
          </a:xfrm>
          <a:prstGeom prst="ellipse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5779FA4-CD9C-1601-5D7F-7A83DA53648A}"/>
              </a:ext>
            </a:extLst>
          </p:cNvPr>
          <p:cNvSpPr>
            <a:spLocks noChangeAspect="1"/>
          </p:cNvSpPr>
          <p:nvPr/>
        </p:nvSpPr>
        <p:spPr>
          <a:xfrm>
            <a:off x="2266669" y="1850429"/>
            <a:ext cx="457200" cy="118261"/>
          </a:xfrm>
          <a:prstGeom prst="ellipse">
            <a:avLst/>
          </a:prstGeom>
          <a:solidFill>
            <a:srgbClr val="C475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39E316C-4341-F483-64F2-4BC2ED391341}"/>
              </a:ext>
            </a:extLst>
          </p:cNvPr>
          <p:cNvSpPr txBox="1"/>
          <p:nvPr/>
        </p:nvSpPr>
        <p:spPr>
          <a:xfrm>
            <a:off x="5594095" y="4550790"/>
            <a:ext cx="92651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Testing region</a:t>
            </a:r>
          </a:p>
        </p:txBody>
      </p:sp>
      <p:sp>
        <p:nvSpPr>
          <p:cNvPr id="80" name="Right Brace 79">
            <a:extLst>
              <a:ext uri="{FF2B5EF4-FFF2-40B4-BE49-F238E27FC236}">
                <a16:creationId xmlns:a16="http://schemas.microsoft.com/office/drawing/2014/main" id="{D608A234-0417-1408-E4AB-C2CF0C480C10}"/>
              </a:ext>
            </a:extLst>
          </p:cNvPr>
          <p:cNvSpPr/>
          <p:nvPr/>
        </p:nvSpPr>
        <p:spPr bwMode="auto">
          <a:xfrm>
            <a:off x="5202051" y="2998866"/>
            <a:ext cx="515234" cy="3714712"/>
          </a:xfrm>
          <a:prstGeom prst="rightBrace">
            <a:avLst>
              <a:gd name="adj1" fmla="val 34765"/>
              <a:gd name="adj2" fmla="val 48053"/>
            </a:avLst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200" ker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4096BE4-CF2B-EC3C-1748-2E9B1D0DA277}"/>
              </a:ext>
            </a:extLst>
          </p:cNvPr>
          <p:cNvSpPr txBox="1"/>
          <p:nvPr/>
        </p:nvSpPr>
        <p:spPr>
          <a:xfrm>
            <a:off x="4204717" y="1039134"/>
            <a:ext cx="144252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Main Probe Sheath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01D3796-677B-6350-D9C8-ECCD1A77A395}"/>
              </a:ext>
            </a:extLst>
          </p:cNvPr>
          <p:cNvCxnSpPr>
            <a:cxnSpLocks/>
          </p:cNvCxnSpPr>
          <p:nvPr/>
        </p:nvCxnSpPr>
        <p:spPr bwMode="auto">
          <a:xfrm flipH="1">
            <a:off x="5170440" y="1998621"/>
            <a:ext cx="252035" cy="196094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C53F341D-A595-78E4-D3F2-A78F5A682D46}"/>
              </a:ext>
            </a:extLst>
          </p:cNvPr>
          <p:cNvSpPr txBox="1"/>
          <p:nvPr/>
        </p:nvSpPr>
        <p:spPr>
          <a:xfrm>
            <a:off x="5302976" y="1509100"/>
            <a:ext cx="9077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(Ideally) Wider mouth for extra wires </a:t>
            </a: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150037F-EDBF-1372-8AC2-02128DF10F54}"/>
              </a:ext>
            </a:extLst>
          </p:cNvPr>
          <p:cNvGrpSpPr/>
          <p:nvPr/>
        </p:nvGrpSpPr>
        <p:grpSpPr>
          <a:xfrm>
            <a:off x="2700541" y="3017994"/>
            <a:ext cx="210312" cy="210312"/>
            <a:chOff x="3275889" y="3233195"/>
            <a:chExt cx="210312" cy="25218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C2007D6-9508-DEE3-057B-A33A3E54154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75889" y="3233195"/>
              <a:ext cx="210312" cy="25218"/>
            </a:xfrm>
            <a:prstGeom prst="ellipse">
              <a:avLst/>
            </a:prstGeom>
            <a:gradFill flip="none" rotWithShape="1"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27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32456DF-94F6-DB16-24F8-6E9434F8F92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12107" y="3241067"/>
              <a:ext cx="45720" cy="5482"/>
            </a:xfrm>
            <a:prstGeom prst="ellipse">
              <a:avLst/>
            </a:prstGeom>
            <a:gradFill flip="none" rotWithShape="1">
              <a:gsLst>
                <a:gs pos="57000">
                  <a:srgbClr val="FF9933"/>
                </a:gs>
                <a:gs pos="81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FEE75BB-2A94-52AE-A56C-CEEEB30B05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06850" y="3244748"/>
              <a:ext cx="45720" cy="5482"/>
            </a:xfrm>
            <a:prstGeom prst="ellipse">
              <a:avLst/>
            </a:prstGeom>
            <a:gradFill flip="none" rotWithShape="1">
              <a:gsLst>
                <a:gs pos="52000">
                  <a:srgbClr val="FF9933"/>
                </a:gs>
                <a:gs pos="83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8CA3874-D34D-EF61-2074-2DE3592D63A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73967" y="3249319"/>
              <a:ext cx="45720" cy="5482"/>
            </a:xfrm>
            <a:prstGeom prst="ellipse">
              <a:avLst/>
            </a:prstGeom>
            <a:gradFill flip="none" rotWithShape="1">
              <a:gsLst>
                <a:gs pos="56000">
                  <a:srgbClr val="FF9933"/>
                </a:gs>
                <a:gs pos="78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6964DA4-F3FC-7C87-8989-4316D46929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46463" y="3237061"/>
              <a:ext cx="45720" cy="5482"/>
            </a:xfrm>
            <a:prstGeom prst="ellipse">
              <a:avLst/>
            </a:prstGeom>
            <a:gradFill flip="none" rotWithShape="1">
              <a:gsLst>
                <a:gs pos="55000">
                  <a:srgbClr val="FF9933"/>
                </a:gs>
                <a:gs pos="84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9CAA6D9B-8218-DDD3-6418-F076B7721B26}"/>
              </a:ext>
            </a:extLst>
          </p:cNvPr>
          <p:cNvGrpSpPr/>
          <p:nvPr/>
        </p:nvGrpSpPr>
        <p:grpSpPr>
          <a:xfrm>
            <a:off x="2692939" y="4818939"/>
            <a:ext cx="210312" cy="210312"/>
            <a:chOff x="3275889" y="3233195"/>
            <a:chExt cx="210312" cy="25218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40354E7-351C-AFE9-DD18-821788D4F9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75889" y="3233195"/>
              <a:ext cx="210312" cy="25218"/>
            </a:xfrm>
            <a:prstGeom prst="ellipse">
              <a:avLst/>
            </a:prstGeom>
            <a:gradFill flip="none" rotWithShape="1"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27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D8BDA188-BC77-FAB6-C5FB-C6D44392B0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12107" y="3241067"/>
              <a:ext cx="45720" cy="5482"/>
            </a:xfrm>
            <a:prstGeom prst="ellipse">
              <a:avLst/>
            </a:prstGeom>
            <a:gradFill flip="none" rotWithShape="1">
              <a:gsLst>
                <a:gs pos="57000">
                  <a:srgbClr val="FF9933"/>
                </a:gs>
                <a:gs pos="81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6F02DAE-20E4-470F-AC72-4B8B5E5A21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06850" y="3244748"/>
              <a:ext cx="45720" cy="5482"/>
            </a:xfrm>
            <a:prstGeom prst="ellipse">
              <a:avLst/>
            </a:prstGeom>
            <a:gradFill flip="none" rotWithShape="1">
              <a:gsLst>
                <a:gs pos="52000">
                  <a:srgbClr val="FF9933"/>
                </a:gs>
                <a:gs pos="83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C1E6269-6E18-CDC8-AAFD-934E650E121F}"/>
              </a:ext>
            </a:extLst>
          </p:cNvPr>
          <p:cNvGrpSpPr/>
          <p:nvPr/>
        </p:nvGrpSpPr>
        <p:grpSpPr>
          <a:xfrm>
            <a:off x="2773671" y="1851563"/>
            <a:ext cx="457199" cy="466271"/>
            <a:chOff x="3584501" y="1503837"/>
            <a:chExt cx="457199" cy="466271"/>
          </a:xfrm>
          <a:solidFill>
            <a:srgbClr val="C47500"/>
          </a:solidFill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3B2EA40E-EC64-1CD9-8578-6F2684A241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84501" y="1503837"/>
              <a:ext cx="457199" cy="466271"/>
            </a:xfrm>
            <a:prstGeom prst="ellipse">
              <a:avLst/>
            </a:prstGeom>
            <a:grpFill/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B9CABBD-2B25-67CB-66EF-6CE54580DD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29847" y="1841669"/>
              <a:ext cx="45720" cy="45719"/>
            </a:xfrm>
            <a:prstGeom prst="ellipse">
              <a:avLst/>
            </a:prstGeom>
            <a:gradFill flip="none" rotWithShape="1">
              <a:gsLst>
                <a:gs pos="0">
                  <a:srgbClr val="C47500">
                    <a:shade val="30000"/>
                    <a:satMod val="115000"/>
                  </a:srgbClr>
                </a:gs>
                <a:gs pos="50000">
                  <a:srgbClr val="C47500">
                    <a:shade val="67500"/>
                    <a:satMod val="115000"/>
                  </a:srgbClr>
                </a:gs>
                <a:gs pos="100000">
                  <a:srgbClr val="C47500">
                    <a:shade val="100000"/>
                    <a:satMod val="115000"/>
                  </a:srgbClr>
                </a:gs>
              </a:gsLst>
              <a:lin ang="135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24CB42B2-F317-564E-C1AE-650604ADAD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2743" y="1587556"/>
              <a:ext cx="45720" cy="45719"/>
            </a:xfrm>
            <a:prstGeom prst="ellipse">
              <a:avLst/>
            </a:prstGeom>
            <a:gradFill flip="none" rotWithShape="1">
              <a:gsLst>
                <a:gs pos="0">
                  <a:srgbClr val="C47500">
                    <a:shade val="30000"/>
                    <a:satMod val="115000"/>
                  </a:srgbClr>
                </a:gs>
                <a:gs pos="50000">
                  <a:srgbClr val="C47500">
                    <a:shade val="67500"/>
                    <a:satMod val="115000"/>
                  </a:srgbClr>
                </a:gs>
                <a:gs pos="100000">
                  <a:srgbClr val="C47500">
                    <a:shade val="100000"/>
                    <a:satMod val="115000"/>
                  </a:srgbClr>
                </a:gs>
              </a:gsLst>
              <a:lin ang="135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98" name="Oval 97">
            <a:extLst>
              <a:ext uri="{FF2B5EF4-FFF2-40B4-BE49-F238E27FC236}">
                <a16:creationId xmlns:a16="http://schemas.microsoft.com/office/drawing/2014/main" id="{47529533-AA60-6511-0D5B-710F73FFA864}"/>
              </a:ext>
            </a:extLst>
          </p:cNvPr>
          <p:cNvSpPr>
            <a:spLocks noChangeAspect="1"/>
          </p:cNvSpPr>
          <p:nvPr/>
        </p:nvSpPr>
        <p:spPr>
          <a:xfrm>
            <a:off x="3034358" y="2046556"/>
            <a:ext cx="45720" cy="45719"/>
          </a:xfrm>
          <a:prstGeom prst="ellipse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3175" cap="flat" cmpd="sng" algn="ctr">
            <a:solidFill>
              <a:srgbClr val="808080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008824FB-5A6A-DED4-AD36-C65F409E8F70}"/>
              </a:ext>
            </a:extLst>
          </p:cNvPr>
          <p:cNvSpPr>
            <a:spLocks noChangeAspect="1"/>
          </p:cNvSpPr>
          <p:nvPr/>
        </p:nvSpPr>
        <p:spPr>
          <a:xfrm>
            <a:off x="2929101" y="2077254"/>
            <a:ext cx="45720" cy="45719"/>
          </a:xfrm>
          <a:prstGeom prst="ellipse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3175" cap="flat" cmpd="sng" algn="ctr">
            <a:solidFill>
              <a:srgbClr val="808080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96031344-6DCF-768F-88ED-7AB59575A545}"/>
              </a:ext>
            </a:extLst>
          </p:cNvPr>
          <p:cNvSpPr>
            <a:spLocks noChangeAspect="1"/>
          </p:cNvSpPr>
          <p:nvPr/>
        </p:nvSpPr>
        <p:spPr>
          <a:xfrm>
            <a:off x="2996218" y="2115375"/>
            <a:ext cx="45720" cy="45719"/>
          </a:xfrm>
          <a:prstGeom prst="ellipse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3175" cap="flat" cmpd="sng" algn="ctr">
            <a:solidFill>
              <a:srgbClr val="808080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E3EE2EC0-D5F6-F67D-7F8F-F7DC8E9677F3}"/>
              </a:ext>
            </a:extLst>
          </p:cNvPr>
          <p:cNvSpPr>
            <a:spLocks noChangeAspect="1"/>
          </p:cNvSpPr>
          <p:nvPr/>
        </p:nvSpPr>
        <p:spPr>
          <a:xfrm>
            <a:off x="2968714" y="2013147"/>
            <a:ext cx="45720" cy="45719"/>
          </a:xfrm>
          <a:prstGeom prst="ellipse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3175" cap="flat" cmpd="sng" algn="ctr">
            <a:solidFill>
              <a:srgbClr val="808080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5A723C40-9940-2B17-6B45-B2A6FEAED3D5}"/>
              </a:ext>
            </a:extLst>
          </p:cNvPr>
          <p:cNvSpPr txBox="1"/>
          <p:nvPr/>
        </p:nvSpPr>
        <p:spPr>
          <a:xfrm>
            <a:off x="128934" y="4692088"/>
            <a:ext cx="78822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TC Junction</a:t>
            </a:r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B37FFA65-3926-A20B-3360-6DDC523930A6}"/>
              </a:ext>
            </a:extLst>
          </p:cNvPr>
          <p:cNvCxnSpPr>
            <a:cxnSpLocks/>
          </p:cNvCxnSpPr>
          <p:nvPr/>
        </p:nvCxnSpPr>
        <p:spPr bwMode="auto">
          <a:xfrm flipV="1">
            <a:off x="747079" y="4763515"/>
            <a:ext cx="384539" cy="110075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D489E8C2-4974-8251-007E-D327F73DE331}"/>
              </a:ext>
            </a:extLst>
          </p:cNvPr>
          <p:cNvCxnSpPr>
            <a:cxnSpLocks/>
            <a:stCxn id="95" idx="0"/>
            <a:endCxn id="78" idx="0"/>
          </p:cNvCxnSpPr>
          <p:nvPr/>
        </p:nvCxnSpPr>
        <p:spPr bwMode="auto">
          <a:xfrm flipH="1" flipV="1">
            <a:off x="2495269" y="1850429"/>
            <a:ext cx="507002" cy="1134"/>
          </a:xfrm>
          <a:prstGeom prst="line">
            <a:avLst/>
          </a:prstGeom>
          <a:solidFill>
            <a:srgbClr val="BBE0E3"/>
          </a:solidFill>
          <a:ln w="3175" cap="flat" cmpd="sng" algn="ctr">
            <a:solidFill>
              <a:srgbClr val="808080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9E9E20FD-2062-9C70-E30A-E7E9F85E3B25}"/>
              </a:ext>
            </a:extLst>
          </p:cNvPr>
          <p:cNvCxnSpPr>
            <a:cxnSpLocks/>
            <a:stCxn id="95" idx="3"/>
            <a:endCxn id="78" idx="3"/>
          </p:cNvCxnSpPr>
          <p:nvPr/>
        </p:nvCxnSpPr>
        <p:spPr bwMode="auto">
          <a:xfrm flipH="1" flipV="1">
            <a:off x="2333624" y="1951371"/>
            <a:ext cx="507002" cy="298179"/>
          </a:xfrm>
          <a:prstGeom prst="line">
            <a:avLst/>
          </a:prstGeom>
          <a:solidFill>
            <a:srgbClr val="BBE0E3"/>
          </a:solidFill>
          <a:ln w="3175" cap="flat" cmpd="sng" algn="ctr">
            <a:solidFill>
              <a:srgbClr val="808080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8A0308B1-9382-C15B-68A7-028DD62BD996}"/>
              </a:ext>
            </a:extLst>
          </p:cNvPr>
          <p:cNvSpPr txBox="1"/>
          <p:nvPr/>
        </p:nvSpPr>
        <p:spPr>
          <a:xfrm>
            <a:off x="3449178" y="3672515"/>
            <a:ext cx="83221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4-wire region</a:t>
            </a:r>
          </a:p>
        </p:txBody>
      </p:sp>
      <p:sp>
        <p:nvSpPr>
          <p:cNvPr id="111" name="Right Brace 110">
            <a:extLst>
              <a:ext uri="{FF2B5EF4-FFF2-40B4-BE49-F238E27FC236}">
                <a16:creationId xmlns:a16="http://schemas.microsoft.com/office/drawing/2014/main" id="{D4FC64CC-AF86-2F5C-7C46-EC864AAB29C0}"/>
              </a:ext>
            </a:extLst>
          </p:cNvPr>
          <p:cNvSpPr/>
          <p:nvPr/>
        </p:nvSpPr>
        <p:spPr bwMode="auto">
          <a:xfrm>
            <a:off x="3035895" y="3033122"/>
            <a:ext cx="515234" cy="1730393"/>
          </a:xfrm>
          <a:prstGeom prst="rightBrace">
            <a:avLst>
              <a:gd name="adj1" fmla="val 34765"/>
              <a:gd name="adj2" fmla="val 50000"/>
            </a:avLst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200" ker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E62FE914-E845-D43B-FBA2-5AF12D3D0E50}"/>
              </a:ext>
            </a:extLst>
          </p:cNvPr>
          <p:cNvSpPr txBox="1"/>
          <p:nvPr/>
        </p:nvSpPr>
        <p:spPr>
          <a:xfrm>
            <a:off x="3352331" y="5419414"/>
            <a:ext cx="9265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2-wire region</a:t>
            </a:r>
          </a:p>
        </p:txBody>
      </p:sp>
      <p:sp>
        <p:nvSpPr>
          <p:cNvPr id="113" name="Right Brace 112">
            <a:extLst>
              <a:ext uri="{FF2B5EF4-FFF2-40B4-BE49-F238E27FC236}">
                <a16:creationId xmlns:a16="http://schemas.microsoft.com/office/drawing/2014/main" id="{6F3A5941-BF5A-5DA3-6F28-5FA12EFAD596}"/>
              </a:ext>
            </a:extLst>
          </p:cNvPr>
          <p:cNvSpPr/>
          <p:nvPr/>
        </p:nvSpPr>
        <p:spPr bwMode="auto">
          <a:xfrm>
            <a:off x="3035936" y="4777285"/>
            <a:ext cx="515234" cy="1734219"/>
          </a:xfrm>
          <a:prstGeom prst="rightBrace">
            <a:avLst>
              <a:gd name="adj1" fmla="val 34765"/>
              <a:gd name="adj2" fmla="val 50000"/>
            </a:avLst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200" ker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2C64DB9-0D43-6073-CBF6-C3A448AFF0D9}"/>
              </a:ext>
            </a:extLst>
          </p:cNvPr>
          <p:cNvSpPr txBox="1"/>
          <p:nvPr/>
        </p:nvSpPr>
        <p:spPr>
          <a:xfrm>
            <a:off x="3510376" y="1962477"/>
            <a:ext cx="8160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6-wire region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7429A68C-FB6D-4924-050D-16C748A1A0DA}"/>
              </a:ext>
            </a:extLst>
          </p:cNvPr>
          <p:cNvCxnSpPr>
            <a:cxnSpLocks/>
          </p:cNvCxnSpPr>
          <p:nvPr/>
        </p:nvCxnSpPr>
        <p:spPr bwMode="auto">
          <a:xfrm flipV="1">
            <a:off x="100711" y="4769736"/>
            <a:ext cx="5415266" cy="11025"/>
          </a:xfrm>
          <a:prstGeom prst="line">
            <a:avLst/>
          </a:prstGeom>
          <a:solidFill>
            <a:srgbClr val="BBE0E3"/>
          </a:solidFill>
          <a:ln w="9525" cap="flat" cmpd="sng" algn="ctr">
            <a:solidFill>
              <a:srgbClr val="808080">
                <a:lumMod val="60000"/>
                <a:lumOff val="40000"/>
              </a:srgb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F1705CBB-0067-3567-E27C-140DDF3F5784}"/>
              </a:ext>
            </a:extLst>
          </p:cNvPr>
          <p:cNvCxnSpPr>
            <a:cxnSpLocks/>
            <a:stCxn id="63" idx="0"/>
          </p:cNvCxnSpPr>
          <p:nvPr/>
        </p:nvCxnSpPr>
        <p:spPr bwMode="auto">
          <a:xfrm flipV="1">
            <a:off x="2000172" y="4229009"/>
            <a:ext cx="305456" cy="656124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54891BA-4DE1-A12B-9542-9BAE55DA7701}"/>
              </a:ext>
            </a:extLst>
          </p:cNvPr>
          <p:cNvGrpSpPr/>
          <p:nvPr/>
        </p:nvGrpSpPr>
        <p:grpSpPr>
          <a:xfrm>
            <a:off x="2365165" y="4817705"/>
            <a:ext cx="212932" cy="329787"/>
            <a:chOff x="3122533" y="4602739"/>
            <a:chExt cx="212932" cy="329787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F591B894-CD32-8414-CCC9-4DDBCBFDC6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4299" y="4857465"/>
              <a:ext cx="210312" cy="75061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A6AF0A87-F6F8-5CE9-7CE6-85C045E80568}"/>
                </a:ext>
              </a:extLst>
            </p:cNvPr>
            <p:cNvSpPr/>
            <p:nvPr/>
          </p:nvSpPr>
          <p:spPr>
            <a:xfrm>
              <a:off x="3123445" y="4644783"/>
              <a:ext cx="212020" cy="256032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4BC30419-F25C-E849-67FF-D23A166BF55F}"/>
                </a:ext>
              </a:extLst>
            </p:cNvPr>
            <p:cNvGrpSpPr/>
            <p:nvPr/>
          </p:nvGrpSpPr>
          <p:grpSpPr>
            <a:xfrm>
              <a:off x="3122533" y="4602739"/>
              <a:ext cx="210312" cy="75061"/>
              <a:chOff x="3122533" y="4631249"/>
              <a:chExt cx="210312" cy="27069"/>
            </a:xfrm>
          </p:grpSpPr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14A84592-BE5D-6857-70F0-3A049769C5B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2533" y="4631249"/>
                <a:ext cx="210312" cy="27069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389B4101-DE0A-45B9-B8AC-7FE37E2AB7F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5575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B2647882-4D07-7D8B-BDA6-16A70DECC60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3258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97BDA6D-FF2C-EF8A-106E-896C2A2C5577}"/>
              </a:ext>
            </a:extLst>
          </p:cNvPr>
          <p:cNvGrpSpPr/>
          <p:nvPr/>
        </p:nvGrpSpPr>
        <p:grpSpPr>
          <a:xfrm>
            <a:off x="2377405" y="4064370"/>
            <a:ext cx="212932" cy="333850"/>
            <a:chOff x="3123489" y="3052285"/>
            <a:chExt cx="212932" cy="333850"/>
          </a:xfrm>
        </p:grpSpPr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5E93461-6703-080C-641F-521323E70F0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3489" y="3316207"/>
              <a:ext cx="210312" cy="69928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71C7DA3E-D6C8-1A14-6028-D8C2DE91278E}"/>
                </a:ext>
              </a:extLst>
            </p:cNvPr>
            <p:cNvSpPr/>
            <p:nvPr/>
          </p:nvSpPr>
          <p:spPr>
            <a:xfrm>
              <a:off x="3124401" y="3093404"/>
              <a:ext cx="212020" cy="259293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7595096E-39E8-F70B-AED1-4ACE6F22962F}"/>
                </a:ext>
              </a:extLst>
            </p:cNvPr>
            <p:cNvGrpSpPr/>
            <p:nvPr/>
          </p:nvGrpSpPr>
          <p:grpSpPr>
            <a:xfrm>
              <a:off x="3123489" y="3052285"/>
              <a:ext cx="210312" cy="69928"/>
              <a:chOff x="3123489" y="3080795"/>
              <a:chExt cx="210312" cy="2521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D3E4E158-CFBD-43F3-65BA-38E884050AF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3489" y="3080795"/>
                <a:ext cx="210312" cy="25218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C0F34538-4DEB-6146-0523-8903A3962D0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6531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5162D3FF-3BF4-CD1C-5857-DDF76FE90C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4214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5241940B-3C3C-4B48-6D0D-F87E76D3158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21567" y="3096510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6000">
                    <a:srgbClr val="FF9933"/>
                  </a:gs>
                  <a:gs pos="78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43263E9D-57C4-1A28-3EEC-12AA56B1E3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97475" y="3084661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5000">
                    <a:srgbClr val="FF9933"/>
                  </a:gs>
                  <a:gs pos="84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9D8DEC24-9DEF-0363-1DBB-3C7B1549C55D}"/>
              </a:ext>
            </a:extLst>
          </p:cNvPr>
          <p:cNvGrpSpPr/>
          <p:nvPr/>
        </p:nvGrpSpPr>
        <p:grpSpPr>
          <a:xfrm>
            <a:off x="2379722" y="3709202"/>
            <a:ext cx="212932" cy="333850"/>
            <a:chOff x="3123489" y="3052285"/>
            <a:chExt cx="212932" cy="333850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13BED970-D302-AFE9-86B6-6734DC24D2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3489" y="3316207"/>
              <a:ext cx="210312" cy="69928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91899424-D718-86A6-686F-93AE4750A18A}"/>
                </a:ext>
              </a:extLst>
            </p:cNvPr>
            <p:cNvSpPr/>
            <p:nvPr/>
          </p:nvSpPr>
          <p:spPr>
            <a:xfrm>
              <a:off x="3124401" y="3093404"/>
              <a:ext cx="212020" cy="259293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27EF1893-0A96-4317-FDDE-626BECDFF2AA}"/>
                </a:ext>
              </a:extLst>
            </p:cNvPr>
            <p:cNvGrpSpPr/>
            <p:nvPr/>
          </p:nvGrpSpPr>
          <p:grpSpPr>
            <a:xfrm>
              <a:off x="3123489" y="3052285"/>
              <a:ext cx="210312" cy="69928"/>
              <a:chOff x="3123489" y="3080795"/>
              <a:chExt cx="210312" cy="25218"/>
            </a:xfrm>
          </p:grpSpPr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E3AE6DD0-5D9F-35A5-D6ED-DF387A61BFB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3489" y="3080795"/>
                <a:ext cx="210312" cy="25218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4586C825-8664-D35B-4175-C100CF45CB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6531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FE001B6C-D98C-175B-DC3C-64BCE2ADD4B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4214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62" name="Oval 161">
                <a:extLst>
                  <a:ext uri="{FF2B5EF4-FFF2-40B4-BE49-F238E27FC236}">
                    <a16:creationId xmlns:a16="http://schemas.microsoft.com/office/drawing/2014/main" id="{AE264272-56AE-6E6F-B675-BD5E21AE39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21567" y="3096510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6000">
                    <a:srgbClr val="FF9933"/>
                  </a:gs>
                  <a:gs pos="78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5BC5528D-A852-FDBA-5D6B-4EDF70FE80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97475" y="3084661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5000">
                    <a:srgbClr val="FF9933"/>
                  </a:gs>
                  <a:gs pos="84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8B07D0C-1A40-F34A-16FC-BC1CE3BBD4F2}"/>
              </a:ext>
            </a:extLst>
          </p:cNvPr>
          <p:cNvGrpSpPr/>
          <p:nvPr/>
        </p:nvGrpSpPr>
        <p:grpSpPr>
          <a:xfrm>
            <a:off x="2367785" y="4419537"/>
            <a:ext cx="212932" cy="333850"/>
            <a:chOff x="3123489" y="3052285"/>
            <a:chExt cx="212932" cy="333850"/>
          </a:xfrm>
        </p:grpSpPr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87C24B5D-FA64-9368-83F1-EAF3D0C532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3489" y="3316207"/>
              <a:ext cx="210312" cy="69928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62FB98A1-5FC8-BD28-C466-3CBCB6019516}"/>
                </a:ext>
              </a:extLst>
            </p:cNvPr>
            <p:cNvSpPr/>
            <p:nvPr/>
          </p:nvSpPr>
          <p:spPr>
            <a:xfrm>
              <a:off x="3124401" y="3093404"/>
              <a:ext cx="212020" cy="259293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2F41C3D4-C495-6519-1CC8-73FAD12A535F}"/>
                </a:ext>
              </a:extLst>
            </p:cNvPr>
            <p:cNvGrpSpPr/>
            <p:nvPr/>
          </p:nvGrpSpPr>
          <p:grpSpPr>
            <a:xfrm>
              <a:off x="3123489" y="3052285"/>
              <a:ext cx="210312" cy="69928"/>
              <a:chOff x="3123489" y="3080795"/>
              <a:chExt cx="210312" cy="25218"/>
            </a:xfrm>
          </p:grpSpPr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774B43B1-2379-3DCF-65C4-A9B99F1955D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3489" y="3080795"/>
                <a:ext cx="210312" cy="25218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8704D656-A052-BA62-E6CD-B10D54BD22F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6531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70" name="Oval 169">
                <a:extLst>
                  <a:ext uri="{FF2B5EF4-FFF2-40B4-BE49-F238E27FC236}">
                    <a16:creationId xmlns:a16="http://schemas.microsoft.com/office/drawing/2014/main" id="{5B73A24C-19A4-2174-AB2F-BDCDD84645D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4214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71" name="Oval 170">
                <a:extLst>
                  <a:ext uri="{FF2B5EF4-FFF2-40B4-BE49-F238E27FC236}">
                    <a16:creationId xmlns:a16="http://schemas.microsoft.com/office/drawing/2014/main" id="{A3214173-584C-B89D-9B54-6DB30248E45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21567" y="3096510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6000">
                    <a:srgbClr val="FF9933"/>
                  </a:gs>
                  <a:gs pos="78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72" name="Oval 171">
                <a:extLst>
                  <a:ext uri="{FF2B5EF4-FFF2-40B4-BE49-F238E27FC236}">
                    <a16:creationId xmlns:a16="http://schemas.microsoft.com/office/drawing/2014/main" id="{6C1C1B06-3B1B-6EF3-E619-9A36292C1B1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97475" y="3084661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5000">
                    <a:srgbClr val="FF9933"/>
                  </a:gs>
                  <a:gs pos="84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21572F19-A1C0-7C08-62F6-91F8DDF9587F}"/>
              </a:ext>
            </a:extLst>
          </p:cNvPr>
          <p:cNvGrpSpPr/>
          <p:nvPr/>
        </p:nvGrpSpPr>
        <p:grpSpPr>
          <a:xfrm>
            <a:off x="2365165" y="5884871"/>
            <a:ext cx="212932" cy="329787"/>
            <a:chOff x="3122533" y="4602739"/>
            <a:chExt cx="212932" cy="329787"/>
          </a:xfrm>
        </p:grpSpPr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86183EC9-0706-7230-E932-AE1F5F568F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4299" y="4857465"/>
              <a:ext cx="210312" cy="75061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53C2EEFD-41C3-3487-379E-D3184AC64570}"/>
                </a:ext>
              </a:extLst>
            </p:cNvPr>
            <p:cNvSpPr/>
            <p:nvPr/>
          </p:nvSpPr>
          <p:spPr>
            <a:xfrm>
              <a:off x="3123445" y="4644783"/>
              <a:ext cx="212020" cy="256032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AA4B6DBC-FE4F-E90F-CF8B-A2F6EF8031D6}"/>
                </a:ext>
              </a:extLst>
            </p:cNvPr>
            <p:cNvGrpSpPr/>
            <p:nvPr/>
          </p:nvGrpSpPr>
          <p:grpSpPr>
            <a:xfrm>
              <a:off x="3122533" y="4602739"/>
              <a:ext cx="210312" cy="75061"/>
              <a:chOff x="3122533" y="4631249"/>
              <a:chExt cx="210312" cy="27069"/>
            </a:xfrm>
          </p:grpSpPr>
          <p:sp>
            <p:nvSpPr>
              <p:cNvPr id="195" name="Oval 194">
                <a:extLst>
                  <a:ext uri="{FF2B5EF4-FFF2-40B4-BE49-F238E27FC236}">
                    <a16:creationId xmlns:a16="http://schemas.microsoft.com/office/drawing/2014/main" id="{A5BE35EF-6291-1493-D2B1-845E0483FFA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2533" y="4631249"/>
                <a:ext cx="210312" cy="27069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68CE23CB-3835-6CDE-105C-8FBF575B35B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5575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99" name="Oval 198">
                <a:extLst>
                  <a:ext uri="{FF2B5EF4-FFF2-40B4-BE49-F238E27FC236}">
                    <a16:creationId xmlns:a16="http://schemas.microsoft.com/office/drawing/2014/main" id="{C595D076-5227-3F24-4DDE-D92311101A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3258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B8E72882-22CC-0E43-23D0-868A8D2A1FAF}"/>
              </a:ext>
            </a:extLst>
          </p:cNvPr>
          <p:cNvGrpSpPr/>
          <p:nvPr/>
        </p:nvGrpSpPr>
        <p:grpSpPr>
          <a:xfrm>
            <a:off x="2365165" y="5173427"/>
            <a:ext cx="212932" cy="329787"/>
            <a:chOff x="3122533" y="4602739"/>
            <a:chExt cx="212932" cy="329787"/>
          </a:xfrm>
        </p:grpSpPr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E557CBDB-262C-F373-DA80-47A0430A52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4299" y="4857465"/>
              <a:ext cx="210312" cy="75061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69120D0D-5958-073E-2D7C-2C798369C33B}"/>
                </a:ext>
              </a:extLst>
            </p:cNvPr>
            <p:cNvSpPr/>
            <p:nvPr/>
          </p:nvSpPr>
          <p:spPr>
            <a:xfrm>
              <a:off x="3123445" y="4644783"/>
              <a:ext cx="212020" cy="256032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5ACAF9EC-3360-472F-CF94-2284CE998247}"/>
                </a:ext>
              </a:extLst>
            </p:cNvPr>
            <p:cNvGrpSpPr/>
            <p:nvPr/>
          </p:nvGrpSpPr>
          <p:grpSpPr>
            <a:xfrm>
              <a:off x="3122533" y="4602739"/>
              <a:ext cx="210312" cy="75061"/>
              <a:chOff x="3122533" y="4631249"/>
              <a:chExt cx="210312" cy="27069"/>
            </a:xfrm>
          </p:grpSpPr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31CC01ED-15D4-253D-59F0-4A0E7AA3F75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2533" y="4631249"/>
                <a:ext cx="210312" cy="27069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29316CCD-979C-BF01-166A-33CC1FEEB3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5575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DD6442BC-DDED-D889-FCD8-429A9BD4DA6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3258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4B7B2184-583E-387C-AD18-246594F3EC67}"/>
              </a:ext>
            </a:extLst>
          </p:cNvPr>
          <p:cNvGrpSpPr/>
          <p:nvPr/>
        </p:nvGrpSpPr>
        <p:grpSpPr>
          <a:xfrm>
            <a:off x="2365165" y="5529149"/>
            <a:ext cx="212932" cy="329787"/>
            <a:chOff x="3122533" y="4602739"/>
            <a:chExt cx="212932" cy="329787"/>
          </a:xfrm>
        </p:grpSpPr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40448533-B18F-54BB-F7CB-75CB2C5891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4299" y="4857465"/>
              <a:ext cx="210312" cy="75061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84A3E87D-F5AE-B4F3-5B17-D0190ADD53E5}"/>
                </a:ext>
              </a:extLst>
            </p:cNvPr>
            <p:cNvSpPr/>
            <p:nvPr/>
          </p:nvSpPr>
          <p:spPr>
            <a:xfrm>
              <a:off x="3123445" y="4644783"/>
              <a:ext cx="212020" cy="256032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99DDC77D-3B61-01B0-5443-765A937C41C2}"/>
                </a:ext>
              </a:extLst>
            </p:cNvPr>
            <p:cNvGrpSpPr/>
            <p:nvPr/>
          </p:nvGrpSpPr>
          <p:grpSpPr>
            <a:xfrm>
              <a:off x="3122533" y="4602739"/>
              <a:ext cx="210312" cy="75061"/>
              <a:chOff x="3122533" y="4631249"/>
              <a:chExt cx="210312" cy="27069"/>
            </a:xfrm>
          </p:grpSpPr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4543E565-111E-3606-EA2D-17D11ABE36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2533" y="4631249"/>
                <a:ext cx="210312" cy="27069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9C83D508-59E8-B623-038B-80DD9A43C57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5575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F384276B-34C0-AE24-7891-9110C8FEC0B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3258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4B586BD6-D8E0-4A37-FF76-EC8426BD8146}"/>
              </a:ext>
            </a:extLst>
          </p:cNvPr>
          <p:cNvGrpSpPr/>
          <p:nvPr/>
        </p:nvGrpSpPr>
        <p:grpSpPr>
          <a:xfrm>
            <a:off x="2365165" y="6240593"/>
            <a:ext cx="212932" cy="329787"/>
            <a:chOff x="3122533" y="4602739"/>
            <a:chExt cx="212932" cy="329787"/>
          </a:xfrm>
        </p:grpSpPr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D80128C6-5235-4B72-E0C6-C4D30BE595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4299" y="4857465"/>
              <a:ext cx="210312" cy="75061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406AFE9D-7E7B-F2C1-7B85-A06CBB348912}"/>
                </a:ext>
              </a:extLst>
            </p:cNvPr>
            <p:cNvSpPr/>
            <p:nvPr/>
          </p:nvSpPr>
          <p:spPr>
            <a:xfrm>
              <a:off x="3123445" y="4644783"/>
              <a:ext cx="212020" cy="256032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28AD04E6-68F4-4540-CF4C-8D3E1F5A96A4}"/>
                </a:ext>
              </a:extLst>
            </p:cNvPr>
            <p:cNvGrpSpPr/>
            <p:nvPr/>
          </p:nvGrpSpPr>
          <p:grpSpPr>
            <a:xfrm>
              <a:off x="3122533" y="4602739"/>
              <a:ext cx="210312" cy="75061"/>
              <a:chOff x="3122533" y="4631249"/>
              <a:chExt cx="210312" cy="27069"/>
            </a:xfrm>
          </p:grpSpPr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89900C0B-C507-35B8-70AD-F94B8514B36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2533" y="4631249"/>
                <a:ext cx="210312" cy="27069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6F1612C0-2E73-D547-59A1-88661188AFA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5575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id="{4BA5B302-60C3-E362-92D7-A775C2288BE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3258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sp>
        <p:nvSpPr>
          <p:cNvPr id="295" name="TextBox 294">
            <a:extLst>
              <a:ext uri="{FF2B5EF4-FFF2-40B4-BE49-F238E27FC236}">
                <a16:creationId xmlns:a16="http://schemas.microsoft.com/office/drawing/2014/main" id="{CC812DB7-ACF6-B3F2-86FF-3A9F2066F0DD}"/>
              </a:ext>
            </a:extLst>
          </p:cNvPr>
          <p:cNvSpPr txBox="1"/>
          <p:nvPr/>
        </p:nvSpPr>
        <p:spPr>
          <a:xfrm>
            <a:off x="5735741" y="4940853"/>
            <a:ext cx="126490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dirty="0"/>
              <a:t>greater density </a:t>
            </a:r>
            <a:r>
              <a:rPr lang="en-US" sz="1050" dirty="0">
                <a:sym typeface="Wingdings" panose="05000000000000000000" pitchFamily="2" charset="2"/>
              </a:rPr>
              <a:t> greater thermal conductivity  greater sensitivity to salt thermal properties</a:t>
            </a:r>
            <a:endParaRPr lang="en-US" sz="1050" dirty="0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2E5DF4EA-1857-BF91-DBA7-F1DE13D9C100}"/>
              </a:ext>
            </a:extLst>
          </p:cNvPr>
          <p:cNvSpPr>
            <a:spLocks noChangeAspect="1"/>
          </p:cNvSpPr>
          <p:nvPr/>
        </p:nvSpPr>
        <p:spPr>
          <a:xfrm>
            <a:off x="2262596" y="1324689"/>
            <a:ext cx="457200" cy="118261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96" name="Group 295">
            <a:extLst>
              <a:ext uri="{FF2B5EF4-FFF2-40B4-BE49-F238E27FC236}">
                <a16:creationId xmlns:a16="http://schemas.microsoft.com/office/drawing/2014/main" id="{2CA3DD7D-825F-5103-8A52-B9F7C3B27551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1734645" y="824197"/>
            <a:ext cx="667769" cy="570002"/>
            <a:chOff x="2920972" y="904909"/>
            <a:chExt cx="1091845" cy="931991"/>
          </a:xfrm>
        </p:grpSpPr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879A386F-4D58-E0D5-EC25-1F3C9A035FB2}"/>
                </a:ext>
              </a:extLst>
            </p:cNvPr>
            <p:cNvSpPr/>
            <p:nvPr/>
          </p:nvSpPr>
          <p:spPr>
            <a:xfrm>
              <a:off x="3229314" y="904909"/>
              <a:ext cx="234242" cy="564266"/>
            </a:xfrm>
            <a:prstGeom prst="ellipse">
              <a:avLst/>
            </a:prstGeom>
            <a:solidFill>
              <a:srgbClr val="44546A">
                <a:lumMod val="40000"/>
                <a:lumOff val="60000"/>
                <a:alpha val="52000"/>
              </a:srgbClr>
            </a:solidFill>
            <a:ln w="6350" cap="flat" cmpd="sng" algn="ctr">
              <a:solidFill>
                <a:srgbClr val="A5A5A5">
                  <a:lumMod val="60000"/>
                  <a:lumOff val="4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96DBD3B8-5EF3-B874-E5DA-D9E144230EA3}"/>
                </a:ext>
              </a:extLst>
            </p:cNvPr>
            <p:cNvSpPr/>
            <p:nvPr/>
          </p:nvSpPr>
          <p:spPr>
            <a:xfrm>
              <a:off x="2920972" y="1058308"/>
              <a:ext cx="998618" cy="778592"/>
            </a:xfrm>
            <a:custGeom>
              <a:avLst/>
              <a:gdLst>
                <a:gd name="connsiteX0" fmla="*/ 10701 w 863318"/>
                <a:gd name="connsiteY0" fmla="*/ 543697 h 673104"/>
                <a:gd name="connsiteX1" fmla="*/ 10701 w 863318"/>
                <a:gd name="connsiteY1" fmla="*/ 543697 h 673104"/>
                <a:gd name="connsiteX2" fmla="*/ 35415 w 863318"/>
                <a:gd name="connsiteY2" fmla="*/ 358346 h 673104"/>
                <a:gd name="connsiteX3" fmla="*/ 47772 w 863318"/>
                <a:gd name="connsiteY3" fmla="*/ 321276 h 673104"/>
                <a:gd name="connsiteX4" fmla="*/ 84842 w 863318"/>
                <a:gd name="connsiteY4" fmla="*/ 271849 h 673104"/>
                <a:gd name="connsiteX5" fmla="*/ 196053 w 863318"/>
                <a:gd name="connsiteY5" fmla="*/ 172995 h 673104"/>
                <a:gd name="connsiteX6" fmla="*/ 257836 w 863318"/>
                <a:gd name="connsiteY6" fmla="*/ 111211 h 673104"/>
                <a:gd name="connsiteX7" fmla="*/ 369047 w 863318"/>
                <a:gd name="connsiteY7" fmla="*/ 24714 h 673104"/>
                <a:gd name="connsiteX8" fmla="*/ 443188 w 863318"/>
                <a:gd name="connsiteY8" fmla="*/ 0 h 673104"/>
                <a:gd name="connsiteX9" fmla="*/ 776820 w 863318"/>
                <a:gd name="connsiteY9" fmla="*/ 12357 h 673104"/>
                <a:gd name="connsiteX10" fmla="*/ 813891 w 863318"/>
                <a:gd name="connsiteY10" fmla="*/ 37070 h 673104"/>
                <a:gd name="connsiteX11" fmla="*/ 863318 w 863318"/>
                <a:gd name="connsiteY11" fmla="*/ 111211 h 673104"/>
                <a:gd name="connsiteX12" fmla="*/ 850961 w 863318"/>
                <a:gd name="connsiteY12" fmla="*/ 308919 h 673104"/>
                <a:gd name="connsiteX13" fmla="*/ 813891 w 863318"/>
                <a:gd name="connsiteY13" fmla="*/ 333633 h 673104"/>
                <a:gd name="connsiteX14" fmla="*/ 356691 w 863318"/>
                <a:gd name="connsiteY14" fmla="*/ 345989 h 673104"/>
                <a:gd name="connsiteX15" fmla="*/ 282550 w 863318"/>
                <a:gd name="connsiteY15" fmla="*/ 383060 h 673104"/>
                <a:gd name="connsiteX16" fmla="*/ 245480 w 863318"/>
                <a:gd name="connsiteY16" fmla="*/ 395416 h 673104"/>
                <a:gd name="connsiteX17" fmla="*/ 171339 w 863318"/>
                <a:gd name="connsiteY17" fmla="*/ 444843 h 673104"/>
                <a:gd name="connsiteX18" fmla="*/ 109555 w 863318"/>
                <a:gd name="connsiteY18" fmla="*/ 506627 h 673104"/>
                <a:gd name="connsiteX19" fmla="*/ 35415 w 863318"/>
                <a:gd name="connsiteY19" fmla="*/ 617838 h 673104"/>
                <a:gd name="connsiteX20" fmla="*/ 10701 w 863318"/>
                <a:gd name="connsiteY20" fmla="*/ 654908 h 673104"/>
                <a:gd name="connsiteX21" fmla="*/ 10701 w 863318"/>
                <a:gd name="connsiteY21" fmla="*/ 543697 h 67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63318" h="673104">
                  <a:moveTo>
                    <a:pt x="10701" y="543697"/>
                  </a:moveTo>
                  <a:lnTo>
                    <a:pt x="10701" y="543697"/>
                  </a:lnTo>
                  <a:cubicBezTo>
                    <a:pt x="20418" y="436813"/>
                    <a:pt x="13583" y="434756"/>
                    <a:pt x="35415" y="358346"/>
                  </a:cubicBezTo>
                  <a:cubicBezTo>
                    <a:pt x="38993" y="345822"/>
                    <a:pt x="41310" y="332585"/>
                    <a:pt x="47772" y="321276"/>
                  </a:cubicBezTo>
                  <a:cubicBezTo>
                    <a:pt x="57990" y="303395"/>
                    <a:pt x="71065" y="287157"/>
                    <a:pt x="84842" y="271849"/>
                  </a:cubicBezTo>
                  <a:cubicBezTo>
                    <a:pt x="148325" y="201312"/>
                    <a:pt x="138892" y="211101"/>
                    <a:pt x="196053" y="172995"/>
                  </a:cubicBezTo>
                  <a:cubicBezTo>
                    <a:pt x="241359" y="105034"/>
                    <a:pt x="196054" y="162695"/>
                    <a:pt x="257836" y="111211"/>
                  </a:cubicBezTo>
                  <a:cubicBezTo>
                    <a:pt x="300482" y="75673"/>
                    <a:pt x="306589" y="45534"/>
                    <a:pt x="369047" y="24714"/>
                  </a:cubicBezTo>
                  <a:lnTo>
                    <a:pt x="443188" y="0"/>
                  </a:lnTo>
                  <a:cubicBezTo>
                    <a:pt x="554399" y="4119"/>
                    <a:pt x="666085" y="1284"/>
                    <a:pt x="776820" y="12357"/>
                  </a:cubicBezTo>
                  <a:cubicBezTo>
                    <a:pt x="791597" y="13835"/>
                    <a:pt x="804111" y="25893"/>
                    <a:pt x="813891" y="37070"/>
                  </a:cubicBezTo>
                  <a:cubicBezTo>
                    <a:pt x="833450" y="59423"/>
                    <a:pt x="863318" y="111211"/>
                    <a:pt x="863318" y="111211"/>
                  </a:cubicBezTo>
                  <a:cubicBezTo>
                    <a:pt x="859199" y="177114"/>
                    <a:pt x="865285" y="244460"/>
                    <a:pt x="850961" y="308919"/>
                  </a:cubicBezTo>
                  <a:cubicBezTo>
                    <a:pt x="847739" y="323416"/>
                    <a:pt x="828700" y="332522"/>
                    <a:pt x="813891" y="333633"/>
                  </a:cubicBezTo>
                  <a:cubicBezTo>
                    <a:pt x="661862" y="345035"/>
                    <a:pt x="509091" y="341870"/>
                    <a:pt x="356691" y="345989"/>
                  </a:cubicBezTo>
                  <a:cubicBezTo>
                    <a:pt x="263508" y="377050"/>
                    <a:pt x="378371" y="335150"/>
                    <a:pt x="282550" y="383060"/>
                  </a:cubicBezTo>
                  <a:cubicBezTo>
                    <a:pt x="270900" y="388885"/>
                    <a:pt x="257837" y="391297"/>
                    <a:pt x="245480" y="395416"/>
                  </a:cubicBezTo>
                  <a:cubicBezTo>
                    <a:pt x="220766" y="411892"/>
                    <a:pt x="187814" y="420129"/>
                    <a:pt x="171339" y="444843"/>
                  </a:cubicBezTo>
                  <a:cubicBezTo>
                    <a:pt x="138388" y="494271"/>
                    <a:pt x="158983" y="473676"/>
                    <a:pt x="109555" y="506627"/>
                  </a:cubicBezTo>
                  <a:lnTo>
                    <a:pt x="35415" y="617838"/>
                  </a:lnTo>
                  <a:lnTo>
                    <a:pt x="10701" y="654908"/>
                  </a:lnTo>
                  <a:cubicBezTo>
                    <a:pt x="-13377" y="727147"/>
                    <a:pt x="10701" y="562232"/>
                    <a:pt x="10701" y="54369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75000"/>
                    <a:shade val="30000"/>
                    <a:satMod val="115000"/>
                  </a:schemeClr>
                </a:gs>
                <a:gs pos="50000">
                  <a:schemeClr val="accent1">
                    <a:lumMod val="75000"/>
                    <a:shade val="67500"/>
                    <a:satMod val="115000"/>
                  </a:schemeClr>
                </a:gs>
                <a:gs pos="100000">
                  <a:schemeClr val="accent1">
                    <a:lumMod val="75000"/>
                    <a:shade val="100000"/>
                    <a:satMod val="115000"/>
                  </a:schemeClr>
                </a:gs>
              </a:gsLst>
              <a:lin ang="135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99" name="Flowchart: Stored Data 298">
              <a:extLst>
                <a:ext uri="{FF2B5EF4-FFF2-40B4-BE49-F238E27FC236}">
                  <a16:creationId xmlns:a16="http://schemas.microsoft.com/office/drawing/2014/main" id="{D0AD6812-2A66-D40C-1596-454B19DE9DFE}"/>
                </a:ext>
              </a:extLst>
            </p:cNvPr>
            <p:cNvSpPr/>
            <p:nvPr/>
          </p:nvSpPr>
          <p:spPr>
            <a:xfrm flipH="1">
              <a:off x="3352495" y="904909"/>
              <a:ext cx="660322" cy="564266"/>
            </a:xfrm>
            <a:prstGeom prst="flowChartOnlineStorage">
              <a:avLst/>
            </a:prstGeom>
            <a:gradFill flip="none" rotWithShape="1">
              <a:gsLst>
                <a:gs pos="0">
                  <a:srgbClr val="4472C4">
                    <a:lumMod val="60000"/>
                    <a:lumOff val="40000"/>
                    <a:tint val="66000"/>
                    <a:satMod val="160000"/>
                    <a:alpha val="80000"/>
                  </a:srgbClr>
                </a:gs>
                <a:gs pos="50000">
                  <a:srgbClr val="4472C4">
                    <a:lumMod val="60000"/>
                    <a:lumOff val="40000"/>
                    <a:tint val="44500"/>
                    <a:satMod val="160000"/>
                    <a:alpha val="67000"/>
                  </a:srgbClr>
                </a:gs>
                <a:gs pos="100000">
                  <a:srgbClr val="4472C4">
                    <a:lumMod val="60000"/>
                    <a:lumOff val="40000"/>
                    <a:tint val="23500"/>
                    <a:satMod val="160000"/>
                    <a:alpha val="87000"/>
                  </a:srgbClr>
                </a:gs>
              </a:gsLst>
              <a:lin ang="16200000" scaled="1"/>
              <a:tileRect/>
            </a:gradFill>
            <a:ln w="6350" cap="flat" cmpd="sng" algn="ctr">
              <a:solidFill>
                <a:srgbClr val="A5A5A5">
                  <a:lumMod val="60000"/>
                  <a:lumOff val="4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5CDD966-03CA-3750-7DC2-79B25AA2608A}"/>
              </a:ext>
            </a:extLst>
          </p:cNvPr>
          <p:cNvGrpSpPr/>
          <p:nvPr/>
        </p:nvGrpSpPr>
        <p:grpSpPr>
          <a:xfrm>
            <a:off x="2641728" y="993595"/>
            <a:ext cx="1091845" cy="931992"/>
            <a:chOff x="2920972" y="904909"/>
            <a:chExt cx="1091845" cy="931992"/>
          </a:xfrm>
        </p:grpSpPr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7A490A13-4FF9-8A87-4E04-9688DF4E7267}"/>
                </a:ext>
              </a:extLst>
            </p:cNvPr>
            <p:cNvSpPr/>
            <p:nvPr/>
          </p:nvSpPr>
          <p:spPr>
            <a:xfrm>
              <a:off x="3229314" y="904909"/>
              <a:ext cx="234242" cy="564266"/>
            </a:xfrm>
            <a:prstGeom prst="ellipse">
              <a:avLst/>
            </a:prstGeom>
            <a:solidFill>
              <a:srgbClr val="44546A">
                <a:lumMod val="40000"/>
                <a:lumOff val="60000"/>
                <a:alpha val="52000"/>
              </a:srgbClr>
            </a:solidFill>
            <a:ln w="6350" cap="flat" cmpd="sng" algn="ctr">
              <a:solidFill>
                <a:srgbClr val="A5A5A5">
                  <a:lumMod val="60000"/>
                  <a:lumOff val="4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F9694AF4-FE8B-77E3-6BCC-6E37DF06012B}"/>
                </a:ext>
              </a:extLst>
            </p:cNvPr>
            <p:cNvSpPr/>
            <p:nvPr/>
          </p:nvSpPr>
          <p:spPr>
            <a:xfrm>
              <a:off x="2920972" y="1058308"/>
              <a:ext cx="998618" cy="778593"/>
            </a:xfrm>
            <a:custGeom>
              <a:avLst/>
              <a:gdLst>
                <a:gd name="connsiteX0" fmla="*/ 10701 w 863318"/>
                <a:gd name="connsiteY0" fmla="*/ 543697 h 673104"/>
                <a:gd name="connsiteX1" fmla="*/ 10701 w 863318"/>
                <a:gd name="connsiteY1" fmla="*/ 543697 h 673104"/>
                <a:gd name="connsiteX2" fmla="*/ 35415 w 863318"/>
                <a:gd name="connsiteY2" fmla="*/ 358346 h 673104"/>
                <a:gd name="connsiteX3" fmla="*/ 47772 w 863318"/>
                <a:gd name="connsiteY3" fmla="*/ 321276 h 673104"/>
                <a:gd name="connsiteX4" fmla="*/ 84842 w 863318"/>
                <a:gd name="connsiteY4" fmla="*/ 271849 h 673104"/>
                <a:gd name="connsiteX5" fmla="*/ 196053 w 863318"/>
                <a:gd name="connsiteY5" fmla="*/ 172995 h 673104"/>
                <a:gd name="connsiteX6" fmla="*/ 257836 w 863318"/>
                <a:gd name="connsiteY6" fmla="*/ 111211 h 673104"/>
                <a:gd name="connsiteX7" fmla="*/ 369047 w 863318"/>
                <a:gd name="connsiteY7" fmla="*/ 24714 h 673104"/>
                <a:gd name="connsiteX8" fmla="*/ 443188 w 863318"/>
                <a:gd name="connsiteY8" fmla="*/ 0 h 673104"/>
                <a:gd name="connsiteX9" fmla="*/ 776820 w 863318"/>
                <a:gd name="connsiteY9" fmla="*/ 12357 h 673104"/>
                <a:gd name="connsiteX10" fmla="*/ 813891 w 863318"/>
                <a:gd name="connsiteY10" fmla="*/ 37070 h 673104"/>
                <a:gd name="connsiteX11" fmla="*/ 863318 w 863318"/>
                <a:gd name="connsiteY11" fmla="*/ 111211 h 673104"/>
                <a:gd name="connsiteX12" fmla="*/ 850961 w 863318"/>
                <a:gd name="connsiteY12" fmla="*/ 308919 h 673104"/>
                <a:gd name="connsiteX13" fmla="*/ 813891 w 863318"/>
                <a:gd name="connsiteY13" fmla="*/ 333633 h 673104"/>
                <a:gd name="connsiteX14" fmla="*/ 356691 w 863318"/>
                <a:gd name="connsiteY14" fmla="*/ 345989 h 673104"/>
                <a:gd name="connsiteX15" fmla="*/ 282550 w 863318"/>
                <a:gd name="connsiteY15" fmla="*/ 383060 h 673104"/>
                <a:gd name="connsiteX16" fmla="*/ 245480 w 863318"/>
                <a:gd name="connsiteY16" fmla="*/ 395416 h 673104"/>
                <a:gd name="connsiteX17" fmla="*/ 171339 w 863318"/>
                <a:gd name="connsiteY17" fmla="*/ 444843 h 673104"/>
                <a:gd name="connsiteX18" fmla="*/ 109555 w 863318"/>
                <a:gd name="connsiteY18" fmla="*/ 506627 h 673104"/>
                <a:gd name="connsiteX19" fmla="*/ 35415 w 863318"/>
                <a:gd name="connsiteY19" fmla="*/ 617838 h 673104"/>
                <a:gd name="connsiteX20" fmla="*/ 10701 w 863318"/>
                <a:gd name="connsiteY20" fmla="*/ 654908 h 673104"/>
                <a:gd name="connsiteX21" fmla="*/ 10701 w 863318"/>
                <a:gd name="connsiteY21" fmla="*/ 543697 h 67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63318" h="673104">
                  <a:moveTo>
                    <a:pt x="10701" y="543697"/>
                  </a:moveTo>
                  <a:lnTo>
                    <a:pt x="10701" y="543697"/>
                  </a:lnTo>
                  <a:cubicBezTo>
                    <a:pt x="20418" y="436813"/>
                    <a:pt x="13583" y="434756"/>
                    <a:pt x="35415" y="358346"/>
                  </a:cubicBezTo>
                  <a:cubicBezTo>
                    <a:pt x="38993" y="345822"/>
                    <a:pt x="41310" y="332585"/>
                    <a:pt x="47772" y="321276"/>
                  </a:cubicBezTo>
                  <a:cubicBezTo>
                    <a:pt x="57990" y="303395"/>
                    <a:pt x="71065" y="287157"/>
                    <a:pt x="84842" y="271849"/>
                  </a:cubicBezTo>
                  <a:cubicBezTo>
                    <a:pt x="148325" y="201312"/>
                    <a:pt x="138892" y="211101"/>
                    <a:pt x="196053" y="172995"/>
                  </a:cubicBezTo>
                  <a:cubicBezTo>
                    <a:pt x="241359" y="105034"/>
                    <a:pt x="196054" y="162695"/>
                    <a:pt x="257836" y="111211"/>
                  </a:cubicBezTo>
                  <a:cubicBezTo>
                    <a:pt x="300482" y="75673"/>
                    <a:pt x="306589" y="45534"/>
                    <a:pt x="369047" y="24714"/>
                  </a:cubicBezTo>
                  <a:lnTo>
                    <a:pt x="443188" y="0"/>
                  </a:lnTo>
                  <a:cubicBezTo>
                    <a:pt x="554399" y="4119"/>
                    <a:pt x="666085" y="1284"/>
                    <a:pt x="776820" y="12357"/>
                  </a:cubicBezTo>
                  <a:cubicBezTo>
                    <a:pt x="791597" y="13835"/>
                    <a:pt x="804111" y="25893"/>
                    <a:pt x="813891" y="37070"/>
                  </a:cubicBezTo>
                  <a:cubicBezTo>
                    <a:pt x="833450" y="59423"/>
                    <a:pt x="863318" y="111211"/>
                    <a:pt x="863318" y="111211"/>
                  </a:cubicBezTo>
                  <a:cubicBezTo>
                    <a:pt x="859199" y="177114"/>
                    <a:pt x="865285" y="244460"/>
                    <a:pt x="850961" y="308919"/>
                  </a:cubicBezTo>
                  <a:cubicBezTo>
                    <a:pt x="847739" y="323416"/>
                    <a:pt x="828700" y="332522"/>
                    <a:pt x="813891" y="333633"/>
                  </a:cubicBezTo>
                  <a:cubicBezTo>
                    <a:pt x="661862" y="345035"/>
                    <a:pt x="509091" y="341870"/>
                    <a:pt x="356691" y="345989"/>
                  </a:cubicBezTo>
                  <a:cubicBezTo>
                    <a:pt x="263508" y="377050"/>
                    <a:pt x="378371" y="335150"/>
                    <a:pt x="282550" y="383060"/>
                  </a:cubicBezTo>
                  <a:cubicBezTo>
                    <a:pt x="270900" y="388885"/>
                    <a:pt x="257837" y="391297"/>
                    <a:pt x="245480" y="395416"/>
                  </a:cubicBezTo>
                  <a:cubicBezTo>
                    <a:pt x="220766" y="411892"/>
                    <a:pt x="187814" y="420129"/>
                    <a:pt x="171339" y="444843"/>
                  </a:cubicBezTo>
                  <a:cubicBezTo>
                    <a:pt x="138388" y="494271"/>
                    <a:pt x="158983" y="473676"/>
                    <a:pt x="109555" y="506627"/>
                  </a:cubicBezTo>
                  <a:lnTo>
                    <a:pt x="35415" y="617838"/>
                  </a:lnTo>
                  <a:lnTo>
                    <a:pt x="10701" y="654908"/>
                  </a:lnTo>
                  <a:cubicBezTo>
                    <a:pt x="-13377" y="727147"/>
                    <a:pt x="10701" y="562232"/>
                    <a:pt x="10701" y="54369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06900">
                    <a:shade val="30000"/>
                    <a:satMod val="115000"/>
                  </a:srgbClr>
                </a:gs>
                <a:gs pos="50000">
                  <a:srgbClr val="B06900">
                    <a:shade val="67500"/>
                    <a:satMod val="115000"/>
                  </a:srgbClr>
                </a:gs>
                <a:gs pos="100000">
                  <a:srgbClr val="B0690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09" name="Flowchart: Stored Data 108">
              <a:extLst>
                <a:ext uri="{FF2B5EF4-FFF2-40B4-BE49-F238E27FC236}">
                  <a16:creationId xmlns:a16="http://schemas.microsoft.com/office/drawing/2014/main" id="{88A6AB89-E23E-C606-69E2-E87C03EED7D9}"/>
                </a:ext>
              </a:extLst>
            </p:cNvPr>
            <p:cNvSpPr/>
            <p:nvPr/>
          </p:nvSpPr>
          <p:spPr>
            <a:xfrm flipH="1">
              <a:off x="3352495" y="904909"/>
              <a:ext cx="660322" cy="564266"/>
            </a:xfrm>
            <a:prstGeom prst="flowChartOnlineStorage">
              <a:avLst/>
            </a:prstGeom>
            <a:gradFill flip="none" rotWithShape="1">
              <a:gsLst>
                <a:gs pos="0">
                  <a:srgbClr val="4472C4">
                    <a:lumMod val="60000"/>
                    <a:lumOff val="40000"/>
                    <a:tint val="66000"/>
                    <a:satMod val="160000"/>
                    <a:alpha val="80000"/>
                  </a:srgbClr>
                </a:gs>
                <a:gs pos="50000">
                  <a:srgbClr val="4472C4">
                    <a:lumMod val="60000"/>
                    <a:lumOff val="40000"/>
                    <a:tint val="44500"/>
                    <a:satMod val="160000"/>
                    <a:alpha val="67000"/>
                  </a:srgbClr>
                </a:gs>
                <a:gs pos="100000">
                  <a:srgbClr val="4472C4">
                    <a:lumMod val="60000"/>
                    <a:lumOff val="40000"/>
                    <a:tint val="23500"/>
                    <a:satMod val="160000"/>
                    <a:alpha val="87000"/>
                  </a:srgbClr>
                </a:gs>
              </a:gsLst>
              <a:lin ang="16200000" scaled="1"/>
              <a:tileRect/>
            </a:gradFill>
            <a:ln w="6350" cap="flat" cmpd="sng" algn="ctr">
              <a:solidFill>
                <a:srgbClr val="A5A5A5">
                  <a:lumMod val="60000"/>
                  <a:lumOff val="4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kern="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303" name="TextBox 302">
            <a:extLst>
              <a:ext uri="{FF2B5EF4-FFF2-40B4-BE49-F238E27FC236}">
                <a16:creationId xmlns:a16="http://schemas.microsoft.com/office/drawing/2014/main" id="{93F6AA8C-63F4-F12D-654E-72515F9858C1}"/>
              </a:ext>
            </a:extLst>
          </p:cNvPr>
          <p:cNvSpPr txBox="1"/>
          <p:nvPr/>
        </p:nvSpPr>
        <p:spPr>
          <a:xfrm>
            <a:off x="3573041" y="1338958"/>
            <a:ext cx="81600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Powder</a:t>
            </a: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488BC29F-03E7-2C38-2FD7-C987E2094BB8}"/>
              </a:ext>
            </a:extLst>
          </p:cNvPr>
          <p:cNvSpPr txBox="1"/>
          <p:nvPr/>
        </p:nvSpPr>
        <p:spPr>
          <a:xfrm>
            <a:off x="1592168" y="1121661"/>
            <a:ext cx="8160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Epoxy sealant</a:t>
            </a:r>
          </a:p>
        </p:txBody>
      </p:sp>
      <p:sp>
        <p:nvSpPr>
          <p:cNvPr id="115" name="Right Brace 114">
            <a:extLst>
              <a:ext uri="{FF2B5EF4-FFF2-40B4-BE49-F238E27FC236}">
                <a16:creationId xmlns:a16="http://schemas.microsoft.com/office/drawing/2014/main" id="{47D1CD93-3528-C842-1972-A4160BFCB990}"/>
              </a:ext>
            </a:extLst>
          </p:cNvPr>
          <p:cNvSpPr/>
          <p:nvPr/>
        </p:nvSpPr>
        <p:spPr bwMode="auto">
          <a:xfrm>
            <a:off x="3172922" y="1394199"/>
            <a:ext cx="515234" cy="1541164"/>
          </a:xfrm>
          <a:prstGeom prst="rightBrace">
            <a:avLst>
              <a:gd name="adj1" fmla="val 34765"/>
              <a:gd name="adj2" fmla="val 50000"/>
            </a:avLst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200" kern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615" name="Picture 614">
            <a:extLst>
              <a:ext uri="{FF2B5EF4-FFF2-40B4-BE49-F238E27FC236}">
                <a16:creationId xmlns:a16="http://schemas.microsoft.com/office/drawing/2014/main" id="{C5B09501-EBB1-E431-7AAD-03E2B34E53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94" b="10473"/>
          <a:stretch/>
        </p:blipFill>
        <p:spPr>
          <a:xfrm rot="5400000">
            <a:off x="8667781" y="737603"/>
            <a:ext cx="2057899" cy="1662677"/>
          </a:xfrm>
          <a:prstGeom prst="rect">
            <a:avLst/>
          </a:prstGeom>
        </p:spPr>
      </p:pic>
      <p:cxnSp>
        <p:nvCxnSpPr>
          <p:cNvPr id="616" name="Straight Arrow Connector 615">
            <a:extLst>
              <a:ext uri="{FF2B5EF4-FFF2-40B4-BE49-F238E27FC236}">
                <a16:creationId xmlns:a16="http://schemas.microsoft.com/office/drawing/2014/main" id="{E34A61B4-1364-2B11-3D52-E2E1F19707FB}"/>
              </a:ext>
            </a:extLst>
          </p:cNvPr>
          <p:cNvCxnSpPr>
            <a:cxnSpLocks/>
          </p:cNvCxnSpPr>
          <p:nvPr/>
        </p:nvCxnSpPr>
        <p:spPr bwMode="auto">
          <a:xfrm flipV="1">
            <a:off x="8299142" y="1246897"/>
            <a:ext cx="1029893" cy="34666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466DC76-FC51-705A-3FBE-4B35B1506C69}"/>
              </a:ext>
            </a:extLst>
          </p:cNvPr>
          <p:cNvSpPr txBox="1"/>
          <p:nvPr/>
        </p:nvSpPr>
        <p:spPr>
          <a:xfrm>
            <a:off x="7079332" y="3100027"/>
            <a:ext cx="48532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Design decisions: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will assemble probe in stages using 10, 1cm long </a:t>
            </a:r>
            <a:r>
              <a:rPr lang="en-US" dirty="0" err="1"/>
              <a:t>AlN</a:t>
            </a:r>
            <a:r>
              <a:rPr lang="en-US" dirty="0"/>
              <a:t> solid core segments allowing us to break for thermocouple.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During assembly, sheath will be filled with </a:t>
            </a:r>
            <a:r>
              <a:rPr lang="en-US" dirty="0" err="1"/>
              <a:t>AlN</a:t>
            </a:r>
            <a:r>
              <a:rPr lang="en-US" dirty="0"/>
              <a:t> </a:t>
            </a:r>
            <a:r>
              <a:rPr lang="en-US" dirty="0" err="1"/>
              <a:t>Ceramabond</a:t>
            </a:r>
            <a:r>
              <a:rPr lang="en-US" dirty="0"/>
              <a:t>, and then the threaded core segments will be pushed down the sheath to allow </a:t>
            </a:r>
            <a:r>
              <a:rPr lang="en-US" dirty="0" err="1"/>
              <a:t>ceramabond</a:t>
            </a:r>
            <a:r>
              <a:rPr lang="en-US" dirty="0"/>
              <a:t> to fill gaps</a:t>
            </a:r>
          </a:p>
        </p:txBody>
      </p:sp>
    </p:spTree>
    <p:extLst>
      <p:ext uri="{BB962C8B-B14F-4D97-AF65-F5344CB8AC3E}">
        <p14:creationId xmlns:p14="http://schemas.microsoft.com/office/powerpoint/2010/main" val="3046100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DFD9E4-10DE-3498-E189-4F38B7447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Oval 300">
            <a:extLst>
              <a:ext uri="{FF2B5EF4-FFF2-40B4-BE49-F238E27FC236}">
                <a16:creationId xmlns:a16="http://schemas.microsoft.com/office/drawing/2014/main" id="{DAAED385-57E1-F395-EE2B-398D05412987}"/>
              </a:ext>
            </a:extLst>
          </p:cNvPr>
          <p:cNvSpPr>
            <a:spLocks noChangeAspect="1"/>
          </p:cNvSpPr>
          <p:nvPr/>
        </p:nvSpPr>
        <p:spPr>
          <a:xfrm>
            <a:off x="2262596" y="1593566"/>
            <a:ext cx="457200" cy="11826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62301F2F-CA67-4265-65F1-7A892269CF07}"/>
              </a:ext>
            </a:extLst>
          </p:cNvPr>
          <p:cNvSpPr>
            <a:spLocks noChangeAspect="1"/>
          </p:cNvSpPr>
          <p:nvPr/>
        </p:nvSpPr>
        <p:spPr>
          <a:xfrm>
            <a:off x="2262596" y="1387748"/>
            <a:ext cx="457200" cy="26494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3FF87B-5BAD-CB0A-F058-02B72C8CD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6293" y="5105570"/>
            <a:ext cx="2743200" cy="365125"/>
          </a:xfrm>
        </p:spPr>
        <p:txBody>
          <a:bodyPr/>
          <a:lstStyle/>
          <a:p>
            <a:fld id="{36BFAA26-454F-4764-9B7E-3D55C58BBDBD}" type="slidenum">
              <a:rPr lang="en-US" sz="1400" smtClean="0"/>
              <a:pPr/>
              <a:t>19</a:t>
            </a:fld>
            <a:endParaRPr lang="en-US" sz="140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8D8F0D3-955F-CBF3-0453-2A2933E45EA9}"/>
              </a:ext>
            </a:extLst>
          </p:cNvPr>
          <p:cNvGrpSpPr/>
          <p:nvPr/>
        </p:nvGrpSpPr>
        <p:grpSpPr>
          <a:xfrm>
            <a:off x="2381442" y="3354034"/>
            <a:ext cx="212932" cy="333850"/>
            <a:chOff x="3123489" y="3052285"/>
            <a:chExt cx="212932" cy="33385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3767CDE-AA13-CAB5-3DB5-15B2EDC5AA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3489" y="3316207"/>
              <a:ext cx="210312" cy="69928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F2ED138-ED83-F2EB-E312-67192DE19AE3}"/>
                </a:ext>
              </a:extLst>
            </p:cNvPr>
            <p:cNvSpPr/>
            <p:nvPr/>
          </p:nvSpPr>
          <p:spPr>
            <a:xfrm>
              <a:off x="3124401" y="3093404"/>
              <a:ext cx="212020" cy="259293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6DBE87B-4DC6-903D-E1B1-932F950023BC}"/>
                </a:ext>
              </a:extLst>
            </p:cNvPr>
            <p:cNvGrpSpPr/>
            <p:nvPr/>
          </p:nvGrpSpPr>
          <p:grpSpPr>
            <a:xfrm>
              <a:off x="3123489" y="3052285"/>
              <a:ext cx="210312" cy="69928"/>
              <a:chOff x="3123489" y="3080795"/>
              <a:chExt cx="210312" cy="25218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8C245CA3-F360-8F6D-6D91-786A3CF3F79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3489" y="3080795"/>
                <a:ext cx="210312" cy="25218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240775A2-1805-AE0A-E24E-64B15AEB6C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6531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891C367F-EA6B-FC29-5E00-AC04B1B97EA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4214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FEBCEF10-482D-5BD1-1269-F60E627980D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21567" y="3096510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6000">
                    <a:srgbClr val="FF9933"/>
                  </a:gs>
                  <a:gs pos="78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DC8CC1D1-92F9-1787-6967-28FCCB5193F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97475" y="3084661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5000">
                    <a:srgbClr val="FF9933"/>
                  </a:gs>
                  <a:gs pos="84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3CD919F-A909-0BE5-F39E-A0750EF00E7F}"/>
              </a:ext>
            </a:extLst>
          </p:cNvPr>
          <p:cNvCxnSpPr>
            <a:cxnSpLocks/>
          </p:cNvCxnSpPr>
          <p:nvPr/>
        </p:nvCxnSpPr>
        <p:spPr bwMode="auto">
          <a:xfrm>
            <a:off x="100711" y="2988777"/>
            <a:ext cx="5546527" cy="17806"/>
          </a:xfrm>
          <a:prstGeom prst="line">
            <a:avLst/>
          </a:prstGeom>
          <a:solidFill>
            <a:srgbClr val="BBE0E3"/>
          </a:solidFill>
          <a:ln w="9525" cap="flat" cmpd="sng" algn="ctr">
            <a:solidFill>
              <a:srgbClr val="808080">
                <a:lumMod val="60000"/>
                <a:lumOff val="40000"/>
              </a:srgb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9700E71C-4087-F40A-4D38-64B9127BB899}"/>
              </a:ext>
            </a:extLst>
          </p:cNvPr>
          <p:cNvSpPr>
            <a:spLocks noChangeAspect="1"/>
          </p:cNvSpPr>
          <p:nvPr/>
        </p:nvSpPr>
        <p:spPr>
          <a:xfrm>
            <a:off x="4768690" y="2934283"/>
            <a:ext cx="302996" cy="78374"/>
          </a:xfrm>
          <a:prstGeom prst="ellipse">
            <a:avLst/>
          </a:prstGeom>
          <a:gradFill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108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83F3B14-D405-895A-D22B-C3659A8AB063}"/>
              </a:ext>
            </a:extLst>
          </p:cNvPr>
          <p:cNvCxnSpPr>
            <a:cxnSpLocks/>
          </p:cNvCxnSpPr>
          <p:nvPr/>
        </p:nvCxnSpPr>
        <p:spPr>
          <a:xfrm>
            <a:off x="697469" y="2841996"/>
            <a:ext cx="384082" cy="135154"/>
          </a:xfrm>
          <a:prstGeom prst="line">
            <a:avLst/>
          </a:prstGeom>
          <a:noFill/>
          <a:ln w="19050" cap="flat" cmpd="sng" algn="ctr">
            <a:solidFill>
              <a:srgbClr val="00B050"/>
            </a:solidFill>
            <a:prstDash val="solid"/>
            <a:miter lim="800000"/>
          </a:ln>
          <a:effectLst/>
        </p:spPr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F212C3B8-C73F-944B-CF80-EB94FF74A64D}"/>
              </a:ext>
            </a:extLst>
          </p:cNvPr>
          <p:cNvSpPr>
            <a:spLocks noChangeAspect="1"/>
          </p:cNvSpPr>
          <p:nvPr/>
        </p:nvSpPr>
        <p:spPr>
          <a:xfrm>
            <a:off x="4768298" y="6623632"/>
            <a:ext cx="302996" cy="89948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75F473-F232-B0B8-CAF2-0674C988011A}"/>
              </a:ext>
            </a:extLst>
          </p:cNvPr>
          <p:cNvSpPr/>
          <p:nvPr/>
        </p:nvSpPr>
        <p:spPr>
          <a:xfrm>
            <a:off x="4768298" y="2964450"/>
            <a:ext cx="302996" cy="3702560"/>
          </a:xfrm>
          <a:prstGeom prst="rect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761E143-44C5-CA1E-2C7A-F2B210476DBF}"/>
              </a:ext>
            </a:extLst>
          </p:cNvPr>
          <p:cNvSpPr>
            <a:spLocks noChangeAspect="1"/>
          </p:cNvSpPr>
          <p:nvPr/>
        </p:nvSpPr>
        <p:spPr>
          <a:xfrm>
            <a:off x="4668361" y="2439229"/>
            <a:ext cx="515234" cy="601713"/>
          </a:xfrm>
          <a:prstGeom prst="ellipse">
            <a:avLst/>
          </a:prstGeom>
          <a:gradFill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108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B58BA1-823C-6557-4237-01C338E78C71}"/>
              </a:ext>
            </a:extLst>
          </p:cNvPr>
          <p:cNvSpPr/>
          <p:nvPr/>
        </p:nvSpPr>
        <p:spPr>
          <a:xfrm>
            <a:off x="4668361" y="1394199"/>
            <a:ext cx="515234" cy="1312792"/>
          </a:xfrm>
          <a:prstGeom prst="rect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F81A3AD-1AAB-9305-C39B-BF22A9CBEE4D}"/>
              </a:ext>
            </a:extLst>
          </p:cNvPr>
          <p:cNvSpPr>
            <a:spLocks noChangeAspect="1"/>
          </p:cNvSpPr>
          <p:nvPr/>
        </p:nvSpPr>
        <p:spPr>
          <a:xfrm>
            <a:off x="4668361" y="1324622"/>
            <a:ext cx="515234" cy="133272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60000"/>
                  <a:lumOff val="40000"/>
                </a:srgbClr>
              </a:gs>
              <a:gs pos="50000">
                <a:srgbClr val="44546A">
                  <a:lumMod val="40000"/>
                  <a:lumOff val="60000"/>
                </a:srgbClr>
              </a:gs>
              <a:gs pos="100000">
                <a:srgbClr val="E7E6E6">
                  <a:lumMod val="90000"/>
                </a:srgbClr>
              </a:gs>
            </a:gsLst>
            <a:lin ang="81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DDC2AF1-4201-6573-F127-AB724A0A6306}"/>
              </a:ext>
            </a:extLst>
          </p:cNvPr>
          <p:cNvSpPr>
            <a:spLocks noChangeAspect="1"/>
          </p:cNvSpPr>
          <p:nvPr/>
        </p:nvSpPr>
        <p:spPr>
          <a:xfrm>
            <a:off x="4693390" y="1394199"/>
            <a:ext cx="457200" cy="1284189"/>
          </a:xfrm>
          <a:prstGeom prst="rect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05B5186-BE43-CD88-332B-944586148E32}"/>
              </a:ext>
            </a:extLst>
          </p:cNvPr>
          <p:cNvSpPr>
            <a:spLocks noChangeAspect="1"/>
          </p:cNvSpPr>
          <p:nvPr/>
        </p:nvSpPr>
        <p:spPr>
          <a:xfrm>
            <a:off x="4693390" y="2410943"/>
            <a:ext cx="457200" cy="601713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964E200-1B2A-0CC1-57AF-798E443D254A}"/>
              </a:ext>
            </a:extLst>
          </p:cNvPr>
          <p:cNvSpPr>
            <a:spLocks noChangeAspect="1"/>
          </p:cNvSpPr>
          <p:nvPr/>
        </p:nvSpPr>
        <p:spPr>
          <a:xfrm>
            <a:off x="4693390" y="1341063"/>
            <a:ext cx="457200" cy="118261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BE99C86-E0FF-C9D8-5ADD-FD6A98ADE2E9}"/>
              </a:ext>
            </a:extLst>
          </p:cNvPr>
          <p:cNvSpPr>
            <a:spLocks noChangeAspect="1"/>
          </p:cNvSpPr>
          <p:nvPr/>
        </p:nvSpPr>
        <p:spPr>
          <a:xfrm>
            <a:off x="4793327" y="2971911"/>
            <a:ext cx="251796" cy="3695099"/>
          </a:xfrm>
          <a:prstGeom prst="rect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F02387C-8350-6083-DC37-A17DF7935DC6}"/>
              </a:ext>
            </a:extLst>
          </p:cNvPr>
          <p:cNvSpPr>
            <a:spLocks noChangeAspect="1"/>
          </p:cNvSpPr>
          <p:nvPr/>
        </p:nvSpPr>
        <p:spPr>
          <a:xfrm>
            <a:off x="4693350" y="2437799"/>
            <a:ext cx="457240" cy="566459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94A4E87-84A3-6861-9006-842065011DA4}"/>
              </a:ext>
            </a:extLst>
          </p:cNvPr>
          <p:cNvSpPr>
            <a:spLocks noChangeAspect="1"/>
          </p:cNvSpPr>
          <p:nvPr/>
        </p:nvSpPr>
        <p:spPr>
          <a:xfrm>
            <a:off x="4797715" y="6624497"/>
            <a:ext cx="246108" cy="73060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36C5226-C6DF-0E03-C167-9A6A1DACF4C0}"/>
              </a:ext>
            </a:extLst>
          </p:cNvPr>
          <p:cNvGrpSpPr/>
          <p:nvPr/>
        </p:nvGrpSpPr>
        <p:grpSpPr>
          <a:xfrm>
            <a:off x="2382493" y="2998866"/>
            <a:ext cx="212932" cy="333850"/>
            <a:chOff x="3123489" y="3052285"/>
            <a:chExt cx="212932" cy="333850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9409CA4B-DD21-1814-A585-92179FDFCB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3489" y="3316207"/>
              <a:ext cx="210312" cy="69928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3C9D7CE-D744-9822-F8FB-7EBDBECB9C09}"/>
                </a:ext>
              </a:extLst>
            </p:cNvPr>
            <p:cNvSpPr/>
            <p:nvPr/>
          </p:nvSpPr>
          <p:spPr>
            <a:xfrm>
              <a:off x="3124401" y="3093404"/>
              <a:ext cx="212020" cy="259293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C2B7BDB-93F4-1420-A714-C1B6AFC1FD64}"/>
                </a:ext>
              </a:extLst>
            </p:cNvPr>
            <p:cNvGrpSpPr/>
            <p:nvPr/>
          </p:nvGrpSpPr>
          <p:grpSpPr>
            <a:xfrm>
              <a:off x="3123489" y="3052285"/>
              <a:ext cx="210312" cy="69928"/>
              <a:chOff x="3123489" y="3080795"/>
              <a:chExt cx="210312" cy="25218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FA2DAB-6403-4980-54E4-20F34638DB3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3489" y="3080795"/>
                <a:ext cx="210312" cy="25218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246B3AE1-3E0D-2A01-8D37-16701282DC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6531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278A1D89-EA3F-3E9D-30A6-A6022AB2683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4214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445BECF4-6C30-9E03-C6F7-B18AB779B37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21567" y="3096510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6000">
                    <a:srgbClr val="FF9933"/>
                  </a:gs>
                  <a:gs pos="78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F270B708-1F78-8F54-DB9A-8E9793F9870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97475" y="3084661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5000">
                    <a:srgbClr val="FF9933"/>
                  </a:gs>
                  <a:gs pos="84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6704BE8A-E393-264A-850A-245A334209D5}"/>
              </a:ext>
            </a:extLst>
          </p:cNvPr>
          <p:cNvSpPr/>
          <p:nvPr/>
        </p:nvSpPr>
        <p:spPr>
          <a:xfrm>
            <a:off x="1075503" y="2971912"/>
            <a:ext cx="164586" cy="354568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9CE4C87-50CE-2118-E498-116ED111F62E}"/>
              </a:ext>
            </a:extLst>
          </p:cNvPr>
          <p:cNvSpPr>
            <a:spLocks noChangeAspect="1"/>
          </p:cNvSpPr>
          <p:nvPr/>
        </p:nvSpPr>
        <p:spPr>
          <a:xfrm>
            <a:off x="1075503" y="6377055"/>
            <a:ext cx="164592" cy="2438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6591C75-8277-47A4-A765-D8BB66DF81F4}"/>
              </a:ext>
            </a:extLst>
          </p:cNvPr>
          <p:cNvSpPr/>
          <p:nvPr/>
        </p:nvSpPr>
        <p:spPr>
          <a:xfrm>
            <a:off x="1093430" y="2971911"/>
            <a:ext cx="128016" cy="3545691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C078394-7C58-2301-A412-7D7BEA5D757A}"/>
              </a:ext>
            </a:extLst>
          </p:cNvPr>
          <p:cNvSpPr>
            <a:spLocks noChangeAspect="1"/>
          </p:cNvSpPr>
          <p:nvPr/>
        </p:nvSpPr>
        <p:spPr>
          <a:xfrm>
            <a:off x="1092371" y="6424784"/>
            <a:ext cx="128016" cy="173500"/>
          </a:xfrm>
          <a:prstGeom prst="ellipse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2BA0DFB-3A4B-ED44-B17B-66E7A91CD7D2}"/>
              </a:ext>
            </a:extLst>
          </p:cNvPr>
          <p:cNvCxnSpPr>
            <a:cxnSpLocks/>
          </p:cNvCxnSpPr>
          <p:nvPr/>
        </p:nvCxnSpPr>
        <p:spPr>
          <a:xfrm flipH="1">
            <a:off x="1179074" y="2982686"/>
            <a:ext cx="1178" cy="1764920"/>
          </a:xfrm>
          <a:prstGeom prst="line">
            <a:avLst/>
          </a:prstGeom>
          <a:noFill/>
          <a:ln w="190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D3AD5EB-933C-F853-748C-D5D871A5B427}"/>
              </a:ext>
            </a:extLst>
          </p:cNvPr>
          <p:cNvCxnSpPr>
            <a:cxnSpLocks/>
          </p:cNvCxnSpPr>
          <p:nvPr/>
        </p:nvCxnSpPr>
        <p:spPr>
          <a:xfrm flipH="1">
            <a:off x="1123444" y="2958495"/>
            <a:ext cx="1170" cy="1775284"/>
          </a:xfrm>
          <a:prstGeom prst="line">
            <a:avLst/>
          </a:prstGeom>
          <a:noFill/>
          <a:ln w="19050" cap="flat" cmpd="sng" algn="ctr">
            <a:solidFill>
              <a:srgbClr val="002060"/>
            </a:solidFill>
            <a:prstDash val="solid"/>
            <a:miter lim="800000"/>
          </a:ln>
          <a:effectLst/>
        </p:spPr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7762E046-7353-FA09-EB88-6C02F66C54EE}"/>
              </a:ext>
            </a:extLst>
          </p:cNvPr>
          <p:cNvSpPr/>
          <p:nvPr/>
        </p:nvSpPr>
        <p:spPr>
          <a:xfrm>
            <a:off x="1135952" y="5465189"/>
            <a:ext cx="27432" cy="433546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F038D3A-1C68-B609-AFE6-F81140B560D4}"/>
              </a:ext>
            </a:extLst>
          </p:cNvPr>
          <p:cNvCxnSpPr>
            <a:cxnSpLocks/>
          </p:cNvCxnSpPr>
          <p:nvPr/>
        </p:nvCxnSpPr>
        <p:spPr>
          <a:xfrm flipH="1">
            <a:off x="1179506" y="2199523"/>
            <a:ext cx="85571" cy="786866"/>
          </a:xfrm>
          <a:prstGeom prst="line">
            <a:avLst/>
          </a:prstGeom>
          <a:noFill/>
          <a:ln w="190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38C28565-9ADB-1DEE-388D-83B06046F61B}"/>
              </a:ext>
            </a:extLst>
          </p:cNvPr>
          <p:cNvCxnSpPr>
            <a:cxnSpLocks/>
          </p:cNvCxnSpPr>
          <p:nvPr/>
        </p:nvCxnSpPr>
        <p:spPr>
          <a:xfrm>
            <a:off x="1096871" y="2136797"/>
            <a:ext cx="27814" cy="828257"/>
          </a:xfrm>
          <a:prstGeom prst="line">
            <a:avLst/>
          </a:prstGeom>
          <a:noFill/>
          <a:ln w="19050" cap="flat" cmpd="sng" algn="ctr">
            <a:solidFill>
              <a:srgbClr val="002060"/>
            </a:solidFill>
            <a:prstDash val="solid"/>
            <a:miter lim="800000"/>
          </a:ln>
          <a:effectLst/>
        </p:spPr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F949A54-5E7D-E168-80E0-9C4C00ED1544}"/>
              </a:ext>
            </a:extLst>
          </p:cNvPr>
          <p:cNvCxnSpPr>
            <a:cxnSpLocks/>
          </p:cNvCxnSpPr>
          <p:nvPr/>
        </p:nvCxnSpPr>
        <p:spPr>
          <a:xfrm>
            <a:off x="877315" y="2081050"/>
            <a:ext cx="206130" cy="890861"/>
          </a:xfrm>
          <a:prstGeom prst="line">
            <a:avLst/>
          </a:prstGeom>
          <a:noFill/>
          <a:ln w="19050" cap="flat" cmpd="sng" algn="ctr">
            <a:solidFill>
              <a:srgbClr val="800000"/>
            </a:solidFill>
            <a:prstDash val="solid"/>
            <a:miter lim="800000"/>
          </a:ln>
          <a:effectLst/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1F9EDDD-F206-EF37-E246-D4E90FD65EA1}"/>
              </a:ext>
            </a:extLst>
          </p:cNvPr>
          <p:cNvCxnSpPr>
            <a:cxnSpLocks/>
          </p:cNvCxnSpPr>
          <p:nvPr/>
        </p:nvCxnSpPr>
        <p:spPr>
          <a:xfrm flipH="1">
            <a:off x="1230432" y="2352795"/>
            <a:ext cx="144163" cy="619565"/>
          </a:xfrm>
          <a:prstGeom prst="line">
            <a:avLst/>
          </a:prstGeom>
          <a:noFill/>
          <a:ln w="19050" cap="flat" cmpd="sng" algn="ctr">
            <a:solidFill>
              <a:srgbClr val="800000"/>
            </a:solidFill>
            <a:prstDash val="solid"/>
            <a:miter lim="800000"/>
          </a:ln>
          <a:effectLst/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EA9F3DA5-6B68-EF81-2A5F-2116459F03E0}"/>
              </a:ext>
            </a:extLst>
          </p:cNvPr>
          <p:cNvSpPr txBox="1"/>
          <p:nvPr/>
        </p:nvSpPr>
        <p:spPr>
          <a:xfrm>
            <a:off x="259389" y="3444558"/>
            <a:ext cx="6728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Heating Wires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1501945-385D-AF84-412E-1BBF26D5F1B7}"/>
              </a:ext>
            </a:extLst>
          </p:cNvPr>
          <p:cNvSpPr txBox="1"/>
          <p:nvPr/>
        </p:nvSpPr>
        <p:spPr>
          <a:xfrm>
            <a:off x="833087" y="1715371"/>
            <a:ext cx="7882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TC Wires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F828F2D-5B27-357E-8B41-1976CCFE16A2}"/>
              </a:ext>
            </a:extLst>
          </p:cNvPr>
          <p:cNvCxnSpPr>
            <a:cxnSpLocks/>
          </p:cNvCxnSpPr>
          <p:nvPr/>
        </p:nvCxnSpPr>
        <p:spPr bwMode="auto">
          <a:xfrm flipV="1">
            <a:off x="820870" y="3263123"/>
            <a:ext cx="245647" cy="239830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0BE0075B-8137-3619-D70C-FE039AEC2122}"/>
              </a:ext>
            </a:extLst>
          </p:cNvPr>
          <p:cNvSpPr txBox="1"/>
          <p:nvPr/>
        </p:nvSpPr>
        <p:spPr>
          <a:xfrm>
            <a:off x="1618123" y="4885133"/>
            <a:ext cx="7640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1cm solid core segments x 10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A7FBD96-58AF-7EA5-5518-13F0AB60D2FA}"/>
              </a:ext>
            </a:extLst>
          </p:cNvPr>
          <p:cNvCxnSpPr>
            <a:cxnSpLocks/>
            <a:stCxn id="63" idx="2"/>
          </p:cNvCxnSpPr>
          <p:nvPr/>
        </p:nvCxnSpPr>
        <p:spPr bwMode="auto">
          <a:xfrm>
            <a:off x="2000172" y="5654574"/>
            <a:ext cx="300594" cy="222188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6" name="AutoShape 2" descr="Image preview">
            <a:extLst>
              <a:ext uri="{FF2B5EF4-FFF2-40B4-BE49-F238E27FC236}">
                <a16:creationId xmlns:a16="http://schemas.microsoft.com/office/drawing/2014/main" id="{15669DA4-8BF0-7890-D335-F22CAA9168C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0847" y="346751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2B3EC43E-C957-3DF7-4709-2239A3CFA534}"/>
              </a:ext>
            </a:extLst>
          </p:cNvPr>
          <p:cNvSpPr/>
          <p:nvPr/>
        </p:nvSpPr>
        <p:spPr bwMode="auto">
          <a:xfrm>
            <a:off x="1118551" y="4697383"/>
            <a:ext cx="70364" cy="77287"/>
          </a:xfrm>
          <a:prstGeom prst="ellipse">
            <a:avLst/>
          </a:prstGeom>
          <a:solidFill>
            <a:srgbClr val="000000">
              <a:lumMod val="65000"/>
              <a:lumOff val="35000"/>
            </a:srgbClr>
          </a:solidFill>
          <a:ln w="9525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400" kern="0">
              <a:solidFill>
                <a:srgbClr val="000000"/>
              </a:solidFill>
              <a:latin typeface="Arial" charset="0"/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B57754D-2677-0C78-05F9-0A9B74B075C0}"/>
              </a:ext>
            </a:extLst>
          </p:cNvPr>
          <p:cNvCxnSpPr>
            <a:cxnSpLocks/>
          </p:cNvCxnSpPr>
          <p:nvPr/>
        </p:nvCxnSpPr>
        <p:spPr>
          <a:xfrm flipH="1">
            <a:off x="1222319" y="2905060"/>
            <a:ext cx="248785" cy="76639"/>
          </a:xfrm>
          <a:prstGeom prst="line">
            <a:avLst/>
          </a:prstGeom>
          <a:noFill/>
          <a:ln w="19050" cap="flat" cmpd="sng" algn="ctr">
            <a:solidFill>
              <a:srgbClr val="00B050"/>
            </a:solidFill>
            <a:prstDash val="solid"/>
            <a:miter lim="800000"/>
          </a:ln>
          <a:effectLst/>
        </p:spPr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20D7844-5E3B-9A3A-D2CC-BBA710435EBE}"/>
              </a:ext>
            </a:extLst>
          </p:cNvPr>
          <p:cNvCxnSpPr>
            <a:cxnSpLocks/>
          </p:cNvCxnSpPr>
          <p:nvPr/>
        </p:nvCxnSpPr>
        <p:spPr bwMode="auto">
          <a:xfrm>
            <a:off x="1199412" y="1936795"/>
            <a:ext cx="61231" cy="247157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6A723F54-1244-A468-361A-0ECDE7DBDDFC}"/>
              </a:ext>
            </a:extLst>
          </p:cNvPr>
          <p:cNvSpPr txBox="1"/>
          <p:nvPr/>
        </p:nvSpPr>
        <p:spPr>
          <a:xfrm>
            <a:off x="146743" y="2015936"/>
            <a:ext cx="75198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Voltage Sensing Wires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047ECCDC-A24B-5B77-9C4F-2139825DB623}"/>
              </a:ext>
            </a:extLst>
          </p:cNvPr>
          <p:cNvCxnSpPr>
            <a:cxnSpLocks/>
          </p:cNvCxnSpPr>
          <p:nvPr/>
        </p:nvCxnSpPr>
        <p:spPr bwMode="auto">
          <a:xfrm>
            <a:off x="726566" y="2537151"/>
            <a:ext cx="70874" cy="340464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8FF7FFB6-F206-1E97-01BD-A9F484B72C3F}"/>
              </a:ext>
            </a:extLst>
          </p:cNvPr>
          <p:cNvSpPr txBox="1"/>
          <p:nvPr/>
        </p:nvSpPr>
        <p:spPr>
          <a:xfrm>
            <a:off x="1410542" y="1974632"/>
            <a:ext cx="75198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Power Supply Wires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4EBD9FF-0474-E291-8E56-7CFA19631971}"/>
              </a:ext>
            </a:extLst>
          </p:cNvPr>
          <p:cNvCxnSpPr>
            <a:cxnSpLocks/>
          </p:cNvCxnSpPr>
          <p:nvPr/>
        </p:nvCxnSpPr>
        <p:spPr bwMode="auto">
          <a:xfrm flipH="1">
            <a:off x="1318642" y="2456601"/>
            <a:ext cx="238799" cy="127336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64EEBED-9214-A623-9B18-B4585893DA7C}"/>
              </a:ext>
            </a:extLst>
          </p:cNvPr>
          <p:cNvCxnSpPr>
            <a:cxnSpLocks/>
          </p:cNvCxnSpPr>
          <p:nvPr/>
        </p:nvCxnSpPr>
        <p:spPr bwMode="auto">
          <a:xfrm flipH="1">
            <a:off x="1088437" y="1943715"/>
            <a:ext cx="106884" cy="191192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5" name="Oval 74">
            <a:extLst>
              <a:ext uri="{FF2B5EF4-FFF2-40B4-BE49-F238E27FC236}">
                <a16:creationId xmlns:a16="http://schemas.microsoft.com/office/drawing/2014/main" id="{D871118E-7E8B-7011-B272-111878615B74}"/>
              </a:ext>
            </a:extLst>
          </p:cNvPr>
          <p:cNvSpPr>
            <a:spLocks noChangeAspect="1"/>
          </p:cNvSpPr>
          <p:nvPr/>
        </p:nvSpPr>
        <p:spPr>
          <a:xfrm>
            <a:off x="4787884" y="2940357"/>
            <a:ext cx="256032" cy="66226"/>
          </a:xfrm>
          <a:prstGeom prst="ellipse">
            <a:avLst/>
          </a:prstGeom>
          <a:gradFill flip="none" rotWithShape="1">
            <a:gsLst>
              <a:gs pos="0">
                <a:srgbClr val="A5A5A5">
                  <a:lumMod val="50000"/>
                </a:srgbClr>
              </a:gs>
              <a:gs pos="50000">
                <a:srgbClr val="4472C4">
                  <a:lumMod val="60000"/>
                  <a:lumOff val="40000"/>
                </a:srgbClr>
              </a:gs>
              <a:gs pos="100000">
                <a:srgbClr val="A5A5A5">
                  <a:lumMod val="60000"/>
                  <a:lumOff val="4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B8D24248-8CC8-512E-4B81-3F5254CB67EE}"/>
              </a:ext>
            </a:extLst>
          </p:cNvPr>
          <p:cNvSpPr>
            <a:spLocks noChangeAspect="1"/>
          </p:cNvSpPr>
          <p:nvPr/>
        </p:nvSpPr>
        <p:spPr>
          <a:xfrm>
            <a:off x="2266669" y="1904978"/>
            <a:ext cx="457200" cy="971253"/>
          </a:xfrm>
          <a:prstGeom prst="rect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3588B79-2C2B-2A93-D224-CE8AE1591D75}"/>
              </a:ext>
            </a:extLst>
          </p:cNvPr>
          <p:cNvSpPr>
            <a:spLocks noChangeAspect="1"/>
          </p:cNvSpPr>
          <p:nvPr/>
        </p:nvSpPr>
        <p:spPr>
          <a:xfrm>
            <a:off x="2266669" y="2817101"/>
            <a:ext cx="457200" cy="118261"/>
          </a:xfrm>
          <a:prstGeom prst="ellipse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71B41649-8BE5-99F7-4360-8C127D8125C9}"/>
              </a:ext>
            </a:extLst>
          </p:cNvPr>
          <p:cNvSpPr>
            <a:spLocks noChangeAspect="1"/>
          </p:cNvSpPr>
          <p:nvPr/>
        </p:nvSpPr>
        <p:spPr>
          <a:xfrm>
            <a:off x="2266669" y="1850429"/>
            <a:ext cx="457200" cy="118261"/>
          </a:xfrm>
          <a:prstGeom prst="ellipse">
            <a:avLst/>
          </a:prstGeom>
          <a:solidFill>
            <a:srgbClr val="C475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118C856-2521-0BDA-52C0-692536D7FC4A}"/>
              </a:ext>
            </a:extLst>
          </p:cNvPr>
          <p:cNvSpPr txBox="1"/>
          <p:nvPr/>
        </p:nvSpPr>
        <p:spPr>
          <a:xfrm>
            <a:off x="5594095" y="4550790"/>
            <a:ext cx="9265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Testing region</a:t>
            </a:r>
          </a:p>
        </p:txBody>
      </p:sp>
      <p:sp>
        <p:nvSpPr>
          <p:cNvPr id="80" name="Right Brace 79">
            <a:extLst>
              <a:ext uri="{FF2B5EF4-FFF2-40B4-BE49-F238E27FC236}">
                <a16:creationId xmlns:a16="http://schemas.microsoft.com/office/drawing/2014/main" id="{9C169866-3390-3318-706A-5A5B61ACFE84}"/>
              </a:ext>
            </a:extLst>
          </p:cNvPr>
          <p:cNvSpPr/>
          <p:nvPr/>
        </p:nvSpPr>
        <p:spPr bwMode="auto">
          <a:xfrm>
            <a:off x="5202051" y="2998866"/>
            <a:ext cx="515234" cy="3714712"/>
          </a:xfrm>
          <a:prstGeom prst="rightBrace">
            <a:avLst>
              <a:gd name="adj1" fmla="val 34765"/>
              <a:gd name="adj2" fmla="val 48053"/>
            </a:avLst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400" ker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3A1329F-D6C4-31A0-C38A-9A4A2A594548}"/>
              </a:ext>
            </a:extLst>
          </p:cNvPr>
          <p:cNvSpPr txBox="1"/>
          <p:nvPr/>
        </p:nvSpPr>
        <p:spPr>
          <a:xfrm>
            <a:off x="4204717" y="1039134"/>
            <a:ext cx="14425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Main Probe Sheath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48C0AB8-E7D7-1A45-DF3F-7C07A298E2E2}"/>
              </a:ext>
            </a:extLst>
          </p:cNvPr>
          <p:cNvCxnSpPr>
            <a:cxnSpLocks/>
          </p:cNvCxnSpPr>
          <p:nvPr/>
        </p:nvCxnSpPr>
        <p:spPr bwMode="auto">
          <a:xfrm flipH="1">
            <a:off x="5170440" y="1998621"/>
            <a:ext cx="252035" cy="196094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9B051430-903E-1331-CF5C-AE007E597B24}"/>
              </a:ext>
            </a:extLst>
          </p:cNvPr>
          <p:cNvSpPr txBox="1"/>
          <p:nvPr/>
        </p:nvSpPr>
        <p:spPr>
          <a:xfrm>
            <a:off x="5302976" y="1509100"/>
            <a:ext cx="9077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(Ideally) Wider mouth for extra wires </a:t>
            </a: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B8CE97C-A6F8-2BAD-B8C2-365E560EFDE7}"/>
              </a:ext>
            </a:extLst>
          </p:cNvPr>
          <p:cNvGrpSpPr/>
          <p:nvPr/>
        </p:nvGrpSpPr>
        <p:grpSpPr>
          <a:xfrm>
            <a:off x="2700541" y="3017994"/>
            <a:ext cx="210312" cy="210312"/>
            <a:chOff x="3275889" y="3233195"/>
            <a:chExt cx="210312" cy="25218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645B19AC-8532-3AD3-9581-1E22F9523B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75889" y="3233195"/>
              <a:ext cx="210312" cy="25218"/>
            </a:xfrm>
            <a:prstGeom prst="ellipse">
              <a:avLst/>
            </a:prstGeom>
            <a:gradFill flip="none" rotWithShape="1"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27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6455E366-8C51-4548-CF45-F2AB2ACEF9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12107" y="3241067"/>
              <a:ext cx="45720" cy="5482"/>
            </a:xfrm>
            <a:prstGeom prst="ellipse">
              <a:avLst/>
            </a:prstGeom>
            <a:gradFill flip="none" rotWithShape="1">
              <a:gsLst>
                <a:gs pos="57000">
                  <a:srgbClr val="FF9933"/>
                </a:gs>
                <a:gs pos="81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7B2408D-F24C-EA13-9D93-5AC44507C1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06850" y="3244748"/>
              <a:ext cx="45720" cy="5482"/>
            </a:xfrm>
            <a:prstGeom prst="ellipse">
              <a:avLst/>
            </a:prstGeom>
            <a:gradFill flip="none" rotWithShape="1">
              <a:gsLst>
                <a:gs pos="52000">
                  <a:srgbClr val="FF9933"/>
                </a:gs>
                <a:gs pos="83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B0E73D5A-F6AD-6947-D124-D89C64C3A1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73967" y="3249319"/>
              <a:ext cx="45720" cy="5482"/>
            </a:xfrm>
            <a:prstGeom prst="ellipse">
              <a:avLst/>
            </a:prstGeom>
            <a:gradFill flip="none" rotWithShape="1">
              <a:gsLst>
                <a:gs pos="56000">
                  <a:srgbClr val="FF9933"/>
                </a:gs>
                <a:gs pos="78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EE6F66CC-A4D5-C9EF-97BE-DDC70D85CA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46463" y="3237061"/>
              <a:ext cx="45720" cy="5482"/>
            </a:xfrm>
            <a:prstGeom prst="ellipse">
              <a:avLst/>
            </a:prstGeom>
            <a:gradFill flip="none" rotWithShape="1">
              <a:gsLst>
                <a:gs pos="55000">
                  <a:srgbClr val="FF9933"/>
                </a:gs>
                <a:gs pos="84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4783E3FB-2287-6886-0803-83559B0DE708}"/>
              </a:ext>
            </a:extLst>
          </p:cNvPr>
          <p:cNvGrpSpPr/>
          <p:nvPr/>
        </p:nvGrpSpPr>
        <p:grpSpPr>
          <a:xfrm>
            <a:off x="2692939" y="4818939"/>
            <a:ext cx="210312" cy="210312"/>
            <a:chOff x="3275889" y="3233195"/>
            <a:chExt cx="210312" cy="25218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BF5E8BF-0622-4DDD-F7C2-7F95089DDC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75889" y="3233195"/>
              <a:ext cx="210312" cy="25218"/>
            </a:xfrm>
            <a:prstGeom prst="ellipse">
              <a:avLst/>
            </a:prstGeom>
            <a:gradFill flip="none" rotWithShape="1"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27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42DEDDC6-5BA6-C871-52E3-0336AC387C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12107" y="3241067"/>
              <a:ext cx="45720" cy="5482"/>
            </a:xfrm>
            <a:prstGeom prst="ellipse">
              <a:avLst/>
            </a:prstGeom>
            <a:gradFill flip="none" rotWithShape="1">
              <a:gsLst>
                <a:gs pos="57000">
                  <a:srgbClr val="FF9933"/>
                </a:gs>
                <a:gs pos="81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E7C88030-A4E0-FD9F-7A7F-1BAE52FB50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06850" y="3244748"/>
              <a:ext cx="45720" cy="5482"/>
            </a:xfrm>
            <a:prstGeom prst="ellipse">
              <a:avLst/>
            </a:prstGeom>
            <a:gradFill flip="none" rotWithShape="1">
              <a:gsLst>
                <a:gs pos="52000">
                  <a:srgbClr val="FF9933"/>
                </a:gs>
                <a:gs pos="83000">
                  <a:srgbClr val="FFC000"/>
                </a:gs>
                <a:gs pos="100000">
                  <a:srgbClr val="FFCC66"/>
                </a:gs>
              </a:gsLst>
              <a:lin ang="108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454D5781-C55A-8025-47E7-DB826B5CBDD3}"/>
              </a:ext>
            </a:extLst>
          </p:cNvPr>
          <p:cNvGrpSpPr/>
          <p:nvPr/>
        </p:nvGrpSpPr>
        <p:grpSpPr>
          <a:xfrm>
            <a:off x="2773671" y="1851563"/>
            <a:ext cx="457199" cy="466271"/>
            <a:chOff x="3584501" y="1503837"/>
            <a:chExt cx="457199" cy="466271"/>
          </a:xfrm>
          <a:solidFill>
            <a:srgbClr val="C47500"/>
          </a:solidFill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ADD9E0E8-FC62-C082-835C-DE218231D8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84501" y="1503837"/>
              <a:ext cx="457199" cy="466271"/>
            </a:xfrm>
            <a:prstGeom prst="ellipse">
              <a:avLst/>
            </a:prstGeom>
            <a:grpFill/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7659C7A3-CCCB-4117-F136-1581A8DC9D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29847" y="1841669"/>
              <a:ext cx="45720" cy="45719"/>
            </a:xfrm>
            <a:prstGeom prst="ellipse">
              <a:avLst/>
            </a:prstGeom>
            <a:gradFill flip="none" rotWithShape="1">
              <a:gsLst>
                <a:gs pos="0">
                  <a:srgbClr val="C47500">
                    <a:shade val="30000"/>
                    <a:satMod val="115000"/>
                  </a:srgbClr>
                </a:gs>
                <a:gs pos="50000">
                  <a:srgbClr val="C47500">
                    <a:shade val="67500"/>
                    <a:satMod val="115000"/>
                  </a:srgbClr>
                </a:gs>
                <a:gs pos="100000">
                  <a:srgbClr val="C47500">
                    <a:shade val="100000"/>
                    <a:satMod val="115000"/>
                  </a:srgbClr>
                </a:gs>
              </a:gsLst>
              <a:lin ang="135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FFAC8342-D1F6-D021-C8E8-8B898AB05CF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2743" y="1587556"/>
              <a:ext cx="45720" cy="45719"/>
            </a:xfrm>
            <a:prstGeom prst="ellipse">
              <a:avLst/>
            </a:prstGeom>
            <a:gradFill flip="none" rotWithShape="1">
              <a:gsLst>
                <a:gs pos="0">
                  <a:srgbClr val="C47500">
                    <a:shade val="30000"/>
                    <a:satMod val="115000"/>
                  </a:srgbClr>
                </a:gs>
                <a:gs pos="50000">
                  <a:srgbClr val="C47500">
                    <a:shade val="67500"/>
                    <a:satMod val="115000"/>
                  </a:srgbClr>
                </a:gs>
                <a:gs pos="100000">
                  <a:srgbClr val="C47500">
                    <a:shade val="100000"/>
                    <a:satMod val="115000"/>
                  </a:srgbClr>
                </a:gs>
              </a:gsLst>
              <a:lin ang="13500000" scaled="1"/>
              <a:tileRect/>
            </a:gradFill>
            <a:ln w="3175" cap="flat" cmpd="sng" algn="ctr">
              <a:solidFill>
                <a:srgbClr val="80808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98" name="Oval 97">
            <a:extLst>
              <a:ext uri="{FF2B5EF4-FFF2-40B4-BE49-F238E27FC236}">
                <a16:creationId xmlns:a16="http://schemas.microsoft.com/office/drawing/2014/main" id="{44AF4900-A137-AC76-DCC4-F245249051DA}"/>
              </a:ext>
            </a:extLst>
          </p:cNvPr>
          <p:cNvSpPr>
            <a:spLocks noChangeAspect="1"/>
          </p:cNvSpPr>
          <p:nvPr/>
        </p:nvSpPr>
        <p:spPr>
          <a:xfrm>
            <a:off x="3034358" y="2046556"/>
            <a:ext cx="45720" cy="45719"/>
          </a:xfrm>
          <a:prstGeom prst="ellipse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3175" cap="flat" cmpd="sng" algn="ctr">
            <a:solidFill>
              <a:srgbClr val="808080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FBA5D641-45C7-004A-0DB3-35778AC035F2}"/>
              </a:ext>
            </a:extLst>
          </p:cNvPr>
          <p:cNvSpPr>
            <a:spLocks noChangeAspect="1"/>
          </p:cNvSpPr>
          <p:nvPr/>
        </p:nvSpPr>
        <p:spPr>
          <a:xfrm>
            <a:off x="2929101" y="2077254"/>
            <a:ext cx="45720" cy="45719"/>
          </a:xfrm>
          <a:prstGeom prst="ellipse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3175" cap="flat" cmpd="sng" algn="ctr">
            <a:solidFill>
              <a:srgbClr val="808080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A6574059-19C6-F6C8-F0EA-A3707AD495CC}"/>
              </a:ext>
            </a:extLst>
          </p:cNvPr>
          <p:cNvSpPr>
            <a:spLocks noChangeAspect="1"/>
          </p:cNvSpPr>
          <p:nvPr/>
        </p:nvSpPr>
        <p:spPr>
          <a:xfrm>
            <a:off x="2996218" y="2115375"/>
            <a:ext cx="45720" cy="45719"/>
          </a:xfrm>
          <a:prstGeom prst="ellipse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3175" cap="flat" cmpd="sng" algn="ctr">
            <a:solidFill>
              <a:srgbClr val="808080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0A199F5F-CF0D-72F1-9BB6-877208D9CC36}"/>
              </a:ext>
            </a:extLst>
          </p:cNvPr>
          <p:cNvSpPr>
            <a:spLocks noChangeAspect="1"/>
          </p:cNvSpPr>
          <p:nvPr/>
        </p:nvSpPr>
        <p:spPr>
          <a:xfrm>
            <a:off x="2968714" y="2013147"/>
            <a:ext cx="45720" cy="45719"/>
          </a:xfrm>
          <a:prstGeom prst="ellipse">
            <a:avLst/>
          </a:prstGeom>
          <a:gradFill flip="none" rotWithShape="1">
            <a:gsLst>
              <a:gs pos="0">
                <a:srgbClr val="C47500">
                  <a:shade val="30000"/>
                  <a:satMod val="115000"/>
                </a:srgbClr>
              </a:gs>
              <a:gs pos="50000">
                <a:srgbClr val="C47500">
                  <a:shade val="67500"/>
                  <a:satMod val="115000"/>
                </a:srgbClr>
              </a:gs>
              <a:gs pos="100000">
                <a:srgbClr val="C475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3175" cap="flat" cmpd="sng" algn="ctr">
            <a:solidFill>
              <a:srgbClr val="808080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3DC790F-C574-AEEF-9C4C-25902CA6B2E1}"/>
              </a:ext>
            </a:extLst>
          </p:cNvPr>
          <p:cNvSpPr txBox="1"/>
          <p:nvPr/>
        </p:nvSpPr>
        <p:spPr>
          <a:xfrm>
            <a:off x="128934" y="4692088"/>
            <a:ext cx="7882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TC Junction</a:t>
            </a:r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E3640816-1745-F7DB-A6FE-69B4796D1C39}"/>
              </a:ext>
            </a:extLst>
          </p:cNvPr>
          <p:cNvCxnSpPr>
            <a:cxnSpLocks/>
          </p:cNvCxnSpPr>
          <p:nvPr/>
        </p:nvCxnSpPr>
        <p:spPr bwMode="auto">
          <a:xfrm flipV="1">
            <a:off x="747079" y="4763515"/>
            <a:ext cx="384539" cy="110075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07ABACA2-90AA-B257-2083-88772677DAB8}"/>
              </a:ext>
            </a:extLst>
          </p:cNvPr>
          <p:cNvCxnSpPr>
            <a:cxnSpLocks/>
            <a:stCxn id="95" idx="0"/>
            <a:endCxn id="78" idx="0"/>
          </p:cNvCxnSpPr>
          <p:nvPr/>
        </p:nvCxnSpPr>
        <p:spPr bwMode="auto">
          <a:xfrm flipH="1" flipV="1">
            <a:off x="2495269" y="1850429"/>
            <a:ext cx="507002" cy="1134"/>
          </a:xfrm>
          <a:prstGeom prst="line">
            <a:avLst/>
          </a:prstGeom>
          <a:solidFill>
            <a:srgbClr val="BBE0E3"/>
          </a:solidFill>
          <a:ln w="3175" cap="flat" cmpd="sng" algn="ctr">
            <a:solidFill>
              <a:srgbClr val="808080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0C6B15FF-57F6-EF34-8478-34A282718AA6}"/>
              </a:ext>
            </a:extLst>
          </p:cNvPr>
          <p:cNvCxnSpPr>
            <a:cxnSpLocks/>
            <a:stCxn id="95" idx="3"/>
            <a:endCxn id="78" idx="3"/>
          </p:cNvCxnSpPr>
          <p:nvPr/>
        </p:nvCxnSpPr>
        <p:spPr bwMode="auto">
          <a:xfrm flipH="1" flipV="1">
            <a:off x="2333624" y="1951371"/>
            <a:ext cx="507002" cy="298179"/>
          </a:xfrm>
          <a:prstGeom prst="line">
            <a:avLst/>
          </a:prstGeom>
          <a:solidFill>
            <a:srgbClr val="BBE0E3"/>
          </a:solidFill>
          <a:ln w="3175" cap="flat" cmpd="sng" algn="ctr">
            <a:solidFill>
              <a:srgbClr val="808080">
                <a:lumMod val="7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298A76E5-A22F-B435-C629-4A9BDFFCB305}"/>
              </a:ext>
            </a:extLst>
          </p:cNvPr>
          <p:cNvSpPr txBox="1"/>
          <p:nvPr/>
        </p:nvSpPr>
        <p:spPr>
          <a:xfrm>
            <a:off x="3449178" y="3672515"/>
            <a:ext cx="8322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4-wire region</a:t>
            </a:r>
          </a:p>
        </p:txBody>
      </p:sp>
      <p:sp>
        <p:nvSpPr>
          <p:cNvPr id="111" name="Right Brace 110">
            <a:extLst>
              <a:ext uri="{FF2B5EF4-FFF2-40B4-BE49-F238E27FC236}">
                <a16:creationId xmlns:a16="http://schemas.microsoft.com/office/drawing/2014/main" id="{DEC1F700-5DC8-BA96-A9E6-C3EE72B61E50}"/>
              </a:ext>
            </a:extLst>
          </p:cNvPr>
          <p:cNvSpPr/>
          <p:nvPr/>
        </p:nvSpPr>
        <p:spPr bwMode="auto">
          <a:xfrm>
            <a:off x="3035895" y="3033122"/>
            <a:ext cx="515234" cy="1730393"/>
          </a:xfrm>
          <a:prstGeom prst="rightBrace">
            <a:avLst>
              <a:gd name="adj1" fmla="val 34765"/>
              <a:gd name="adj2" fmla="val 50000"/>
            </a:avLst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400" ker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E828282-49CA-5F7A-8CB5-7F98497F3D91}"/>
              </a:ext>
            </a:extLst>
          </p:cNvPr>
          <p:cNvSpPr txBox="1"/>
          <p:nvPr/>
        </p:nvSpPr>
        <p:spPr>
          <a:xfrm>
            <a:off x="3352331" y="5419414"/>
            <a:ext cx="9265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2-wire region</a:t>
            </a:r>
          </a:p>
        </p:txBody>
      </p:sp>
      <p:sp>
        <p:nvSpPr>
          <p:cNvPr id="113" name="Right Brace 112">
            <a:extLst>
              <a:ext uri="{FF2B5EF4-FFF2-40B4-BE49-F238E27FC236}">
                <a16:creationId xmlns:a16="http://schemas.microsoft.com/office/drawing/2014/main" id="{C943AD53-43FE-958A-5C9A-B3F9262C82C6}"/>
              </a:ext>
            </a:extLst>
          </p:cNvPr>
          <p:cNvSpPr/>
          <p:nvPr/>
        </p:nvSpPr>
        <p:spPr bwMode="auto">
          <a:xfrm>
            <a:off x="3035936" y="4777285"/>
            <a:ext cx="515234" cy="1734219"/>
          </a:xfrm>
          <a:prstGeom prst="rightBrace">
            <a:avLst>
              <a:gd name="adj1" fmla="val 34765"/>
              <a:gd name="adj2" fmla="val 50000"/>
            </a:avLst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400" ker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2932D745-DEEE-3E6C-2B3C-C893FE0EC7EF}"/>
              </a:ext>
            </a:extLst>
          </p:cNvPr>
          <p:cNvSpPr txBox="1"/>
          <p:nvPr/>
        </p:nvSpPr>
        <p:spPr>
          <a:xfrm>
            <a:off x="3510376" y="1962477"/>
            <a:ext cx="8160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6-wire region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FE5068A-968C-8BC2-6606-F5C524F2866E}"/>
              </a:ext>
            </a:extLst>
          </p:cNvPr>
          <p:cNvCxnSpPr>
            <a:cxnSpLocks/>
          </p:cNvCxnSpPr>
          <p:nvPr/>
        </p:nvCxnSpPr>
        <p:spPr bwMode="auto">
          <a:xfrm flipV="1">
            <a:off x="100711" y="4769736"/>
            <a:ext cx="5415266" cy="11025"/>
          </a:xfrm>
          <a:prstGeom prst="line">
            <a:avLst/>
          </a:prstGeom>
          <a:solidFill>
            <a:srgbClr val="BBE0E3"/>
          </a:solidFill>
          <a:ln w="9525" cap="flat" cmpd="sng" algn="ctr">
            <a:solidFill>
              <a:srgbClr val="808080">
                <a:lumMod val="60000"/>
                <a:lumOff val="40000"/>
              </a:srgb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2FA82C1B-EBB7-6D62-D065-E05140809136}"/>
              </a:ext>
            </a:extLst>
          </p:cNvPr>
          <p:cNvCxnSpPr>
            <a:cxnSpLocks/>
            <a:stCxn id="63" idx="0"/>
          </p:cNvCxnSpPr>
          <p:nvPr/>
        </p:nvCxnSpPr>
        <p:spPr bwMode="auto">
          <a:xfrm flipV="1">
            <a:off x="2000172" y="4229009"/>
            <a:ext cx="305456" cy="656124"/>
          </a:xfrm>
          <a:prstGeom prst="straightConnector1">
            <a:avLst/>
          </a:prstGeom>
          <a:solidFill>
            <a:srgbClr val="BBE0E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EE0A3B71-77D0-0252-4A05-75A0BCB7A554}"/>
              </a:ext>
            </a:extLst>
          </p:cNvPr>
          <p:cNvGrpSpPr/>
          <p:nvPr/>
        </p:nvGrpSpPr>
        <p:grpSpPr>
          <a:xfrm>
            <a:off x="2365165" y="4817705"/>
            <a:ext cx="212932" cy="329787"/>
            <a:chOff x="3122533" y="4602739"/>
            <a:chExt cx="212932" cy="329787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EEB3F241-1D7D-F103-40D9-5BFF28D0D6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4299" y="4857465"/>
              <a:ext cx="210312" cy="75061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C9793023-D6B9-7D0B-AFFF-63337E21E62E}"/>
                </a:ext>
              </a:extLst>
            </p:cNvPr>
            <p:cNvSpPr/>
            <p:nvPr/>
          </p:nvSpPr>
          <p:spPr>
            <a:xfrm>
              <a:off x="3123445" y="4644783"/>
              <a:ext cx="212020" cy="256032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D71098EE-F162-7E95-19DB-24C1FD08F499}"/>
                </a:ext>
              </a:extLst>
            </p:cNvPr>
            <p:cNvGrpSpPr/>
            <p:nvPr/>
          </p:nvGrpSpPr>
          <p:grpSpPr>
            <a:xfrm>
              <a:off x="3122533" y="4602739"/>
              <a:ext cx="210312" cy="75061"/>
              <a:chOff x="3122533" y="4631249"/>
              <a:chExt cx="210312" cy="27069"/>
            </a:xfrm>
          </p:grpSpPr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46C9063B-B30C-B38F-A7ED-5638197B10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2533" y="4631249"/>
                <a:ext cx="210312" cy="27069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BD62F115-6700-655F-90FB-4FC34890C9A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5575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86F0D652-D0D5-AB80-FF6A-7B9EFF87100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3258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85252C0E-2A5D-4215-4876-83A38B1F0895}"/>
              </a:ext>
            </a:extLst>
          </p:cNvPr>
          <p:cNvGrpSpPr/>
          <p:nvPr/>
        </p:nvGrpSpPr>
        <p:grpSpPr>
          <a:xfrm>
            <a:off x="2377405" y="4064370"/>
            <a:ext cx="212932" cy="333850"/>
            <a:chOff x="3123489" y="3052285"/>
            <a:chExt cx="212932" cy="333850"/>
          </a:xfrm>
        </p:grpSpPr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5D156099-0B62-025A-202D-5F48B41D5A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3489" y="3316207"/>
              <a:ext cx="210312" cy="69928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FB2D32E3-8013-58E6-CF6E-F083F0575BE1}"/>
                </a:ext>
              </a:extLst>
            </p:cNvPr>
            <p:cNvSpPr/>
            <p:nvPr/>
          </p:nvSpPr>
          <p:spPr>
            <a:xfrm>
              <a:off x="3124401" y="3093404"/>
              <a:ext cx="212020" cy="259293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B19D131B-F697-2561-4CBC-A90216AB095E}"/>
                </a:ext>
              </a:extLst>
            </p:cNvPr>
            <p:cNvGrpSpPr/>
            <p:nvPr/>
          </p:nvGrpSpPr>
          <p:grpSpPr>
            <a:xfrm>
              <a:off x="3123489" y="3052285"/>
              <a:ext cx="210312" cy="69928"/>
              <a:chOff x="3123489" y="3080795"/>
              <a:chExt cx="210312" cy="2521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FD685BE2-C2E4-54DF-714B-1B4E257667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3489" y="3080795"/>
                <a:ext cx="210312" cy="25218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DA368729-2839-3B41-76CE-E31F2334957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6531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D9225D53-33A7-3A5B-F78C-DD2C46DAAB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4214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BFCB61-3A5E-F79B-267F-2F990B439A2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21567" y="3096510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6000">
                    <a:srgbClr val="FF9933"/>
                  </a:gs>
                  <a:gs pos="78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26FC9CED-4587-D3EB-945E-9D0D65D2E02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97475" y="3084661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5000">
                    <a:srgbClr val="FF9933"/>
                  </a:gs>
                  <a:gs pos="84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36635845-C0A4-69E2-1FFC-C83FD2F650ED}"/>
              </a:ext>
            </a:extLst>
          </p:cNvPr>
          <p:cNvGrpSpPr/>
          <p:nvPr/>
        </p:nvGrpSpPr>
        <p:grpSpPr>
          <a:xfrm>
            <a:off x="2379722" y="3709202"/>
            <a:ext cx="212932" cy="333850"/>
            <a:chOff x="3123489" y="3052285"/>
            <a:chExt cx="212932" cy="333850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30045446-BE70-6B47-BC8B-702A27F3B24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3489" y="3316207"/>
              <a:ext cx="210312" cy="69928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A2C4B90-0FBB-6824-BA4E-2AC641C1EA96}"/>
                </a:ext>
              </a:extLst>
            </p:cNvPr>
            <p:cNvSpPr/>
            <p:nvPr/>
          </p:nvSpPr>
          <p:spPr>
            <a:xfrm>
              <a:off x="3124401" y="3093404"/>
              <a:ext cx="212020" cy="259293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43E4E859-ADD7-BF31-50FA-90A8D976F943}"/>
                </a:ext>
              </a:extLst>
            </p:cNvPr>
            <p:cNvGrpSpPr/>
            <p:nvPr/>
          </p:nvGrpSpPr>
          <p:grpSpPr>
            <a:xfrm>
              <a:off x="3123489" y="3052285"/>
              <a:ext cx="210312" cy="69928"/>
              <a:chOff x="3123489" y="3080795"/>
              <a:chExt cx="210312" cy="25218"/>
            </a:xfrm>
          </p:grpSpPr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BBFE03B-5D16-956C-D70B-2A72F472402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3489" y="3080795"/>
                <a:ext cx="210312" cy="25218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D1EAFE3F-18A3-64B2-FBC9-CB263AFEA3A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6531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94351CB8-925A-77A3-4AE5-E3D0F68CA6E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4214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62" name="Oval 161">
                <a:extLst>
                  <a:ext uri="{FF2B5EF4-FFF2-40B4-BE49-F238E27FC236}">
                    <a16:creationId xmlns:a16="http://schemas.microsoft.com/office/drawing/2014/main" id="{A7002677-9DFB-98CD-5DF6-E676C68978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21567" y="3096510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6000">
                    <a:srgbClr val="FF9933"/>
                  </a:gs>
                  <a:gs pos="78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7F5D5D55-FB71-3841-29A5-E4D5A81971D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97475" y="3084661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5000">
                    <a:srgbClr val="FF9933"/>
                  </a:gs>
                  <a:gs pos="84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DC4C4C24-AE42-B766-DA94-41BA84F891C7}"/>
              </a:ext>
            </a:extLst>
          </p:cNvPr>
          <p:cNvGrpSpPr/>
          <p:nvPr/>
        </p:nvGrpSpPr>
        <p:grpSpPr>
          <a:xfrm>
            <a:off x="2367785" y="4419537"/>
            <a:ext cx="212932" cy="333850"/>
            <a:chOff x="3123489" y="3052285"/>
            <a:chExt cx="212932" cy="333850"/>
          </a:xfrm>
        </p:grpSpPr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C9EC4796-2D35-4156-33D9-A2CE418BDE4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3489" y="3316207"/>
              <a:ext cx="210312" cy="69928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212E592-A7A1-F4B0-7554-B0F10833509F}"/>
                </a:ext>
              </a:extLst>
            </p:cNvPr>
            <p:cNvSpPr/>
            <p:nvPr/>
          </p:nvSpPr>
          <p:spPr>
            <a:xfrm>
              <a:off x="3124401" y="3093404"/>
              <a:ext cx="212020" cy="259293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12C03726-D6F0-22BD-1397-EE0269A37733}"/>
                </a:ext>
              </a:extLst>
            </p:cNvPr>
            <p:cNvGrpSpPr/>
            <p:nvPr/>
          </p:nvGrpSpPr>
          <p:grpSpPr>
            <a:xfrm>
              <a:off x="3123489" y="3052285"/>
              <a:ext cx="210312" cy="69928"/>
              <a:chOff x="3123489" y="3080795"/>
              <a:chExt cx="210312" cy="25218"/>
            </a:xfrm>
          </p:grpSpPr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A310CF0C-EE35-A3AF-B329-94789F94618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3489" y="3080795"/>
                <a:ext cx="210312" cy="25218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32C391FD-FC98-A432-E4C8-C47928BDB8C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6531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70" name="Oval 169">
                <a:extLst>
                  <a:ext uri="{FF2B5EF4-FFF2-40B4-BE49-F238E27FC236}">
                    <a16:creationId xmlns:a16="http://schemas.microsoft.com/office/drawing/2014/main" id="{34B5C057-4CC1-FF6C-4173-25FD937E97A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4214" y="3089076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71" name="Oval 170">
                <a:extLst>
                  <a:ext uri="{FF2B5EF4-FFF2-40B4-BE49-F238E27FC236}">
                    <a16:creationId xmlns:a16="http://schemas.microsoft.com/office/drawing/2014/main" id="{D6B09AB4-4B92-B6C5-264F-4CBA6CC9E9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21567" y="3096510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6000">
                    <a:srgbClr val="FF9933"/>
                  </a:gs>
                  <a:gs pos="78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72" name="Oval 171">
                <a:extLst>
                  <a:ext uri="{FF2B5EF4-FFF2-40B4-BE49-F238E27FC236}">
                    <a16:creationId xmlns:a16="http://schemas.microsoft.com/office/drawing/2014/main" id="{0DD0DADB-5811-BD61-6078-610B751BA57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97475" y="3084661"/>
                <a:ext cx="45720" cy="5482"/>
              </a:xfrm>
              <a:prstGeom prst="ellipse">
                <a:avLst/>
              </a:prstGeom>
              <a:gradFill flip="none" rotWithShape="1">
                <a:gsLst>
                  <a:gs pos="55000">
                    <a:srgbClr val="FF9933"/>
                  </a:gs>
                  <a:gs pos="84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A2D625F0-B46F-3F13-DE17-79BD887F1E95}"/>
              </a:ext>
            </a:extLst>
          </p:cNvPr>
          <p:cNvGrpSpPr/>
          <p:nvPr/>
        </p:nvGrpSpPr>
        <p:grpSpPr>
          <a:xfrm>
            <a:off x="2365165" y="5884871"/>
            <a:ext cx="212932" cy="329787"/>
            <a:chOff x="3122533" y="4602739"/>
            <a:chExt cx="212932" cy="329787"/>
          </a:xfrm>
        </p:grpSpPr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4008195-AF09-A8C7-EA7F-89987DCC5BF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4299" y="4857465"/>
              <a:ext cx="210312" cy="75061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35A3D0B9-A569-FB72-1344-9B463BA14234}"/>
                </a:ext>
              </a:extLst>
            </p:cNvPr>
            <p:cNvSpPr/>
            <p:nvPr/>
          </p:nvSpPr>
          <p:spPr>
            <a:xfrm>
              <a:off x="3123445" y="4644783"/>
              <a:ext cx="212020" cy="256032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C2970671-364D-8883-BB01-6C1317ABC996}"/>
                </a:ext>
              </a:extLst>
            </p:cNvPr>
            <p:cNvGrpSpPr/>
            <p:nvPr/>
          </p:nvGrpSpPr>
          <p:grpSpPr>
            <a:xfrm>
              <a:off x="3122533" y="4602739"/>
              <a:ext cx="210312" cy="75061"/>
              <a:chOff x="3122533" y="4631249"/>
              <a:chExt cx="210312" cy="27069"/>
            </a:xfrm>
          </p:grpSpPr>
          <p:sp>
            <p:nvSpPr>
              <p:cNvPr id="195" name="Oval 194">
                <a:extLst>
                  <a:ext uri="{FF2B5EF4-FFF2-40B4-BE49-F238E27FC236}">
                    <a16:creationId xmlns:a16="http://schemas.microsoft.com/office/drawing/2014/main" id="{49DC28F7-7830-2FF0-458B-84844A93ABB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2533" y="4631249"/>
                <a:ext cx="210312" cy="27069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CBAC7EC7-F653-2AEA-8F93-9F1AFF7AB6B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5575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199" name="Oval 198">
                <a:extLst>
                  <a:ext uri="{FF2B5EF4-FFF2-40B4-BE49-F238E27FC236}">
                    <a16:creationId xmlns:a16="http://schemas.microsoft.com/office/drawing/2014/main" id="{8953836D-9461-1245-17AD-F9E8371BDB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3258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4016CC85-413C-CEDE-F0DE-9A737463B5CF}"/>
              </a:ext>
            </a:extLst>
          </p:cNvPr>
          <p:cNvGrpSpPr/>
          <p:nvPr/>
        </p:nvGrpSpPr>
        <p:grpSpPr>
          <a:xfrm>
            <a:off x="2365165" y="5173427"/>
            <a:ext cx="212932" cy="329787"/>
            <a:chOff x="3122533" y="4602739"/>
            <a:chExt cx="212932" cy="329787"/>
          </a:xfrm>
        </p:grpSpPr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26247013-FD1F-ED33-951F-0688397B3C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4299" y="4857465"/>
              <a:ext cx="210312" cy="75061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8B516F93-07D0-279A-DADD-5B2D30DAC8B3}"/>
                </a:ext>
              </a:extLst>
            </p:cNvPr>
            <p:cNvSpPr/>
            <p:nvPr/>
          </p:nvSpPr>
          <p:spPr>
            <a:xfrm>
              <a:off x="3123445" y="4644783"/>
              <a:ext cx="212020" cy="256032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279B4444-C3D7-BA4D-5FED-8AB354E15E28}"/>
                </a:ext>
              </a:extLst>
            </p:cNvPr>
            <p:cNvGrpSpPr/>
            <p:nvPr/>
          </p:nvGrpSpPr>
          <p:grpSpPr>
            <a:xfrm>
              <a:off x="3122533" y="4602739"/>
              <a:ext cx="210312" cy="75061"/>
              <a:chOff x="3122533" y="4631249"/>
              <a:chExt cx="210312" cy="27069"/>
            </a:xfrm>
          </p:grpSpPr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508AE008-195B-E3EA-41CD-E67CDE8F60B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2533" y="4631249"/>
                <a:ext cx="210312" cy="27069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282D81D1-8243-44EA-2957-90C9D1E4BA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5575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57690CB6-CB44-A30F-AD90-F829984E90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3258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E42CB97C-A657-ADC7-1A3B-19E36472DA44}"/>
              </a:ext>
            </a:extLst>
          </p:cNvPr>
          <p:cNvGrpSpPr/>
          <p:nvPr/>
        </p:nvGrpSpPr>
        <p:grpSpPr>
          <a:xfrm>
            <a:off x="2365165" y="5529149"/>
            <a:ext cx="212932" cy="329787"/>
            <a:chOff x="3122533" y="4602739"/>
            <a:chExt cx="212932" cy="329787"/>
          </a:xfrm>
        </p:grpSpPr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822C294D-8D0C-F56B-7087-106EAED293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4299" y="4857465"/>
              <a:ext cx="210312" cy="75061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7337C5C9-72B4-2F1C-7F75-E341628DA8E7}"/>
                </a:ext>
              </a:extLst>
            </p:cNvPr>
            <p:cNvSpPr/>
            <p:nvPr/>
          </p:nvSpPr>
          <p:spPr>
            <a:xfrm>
              <a:off x="3123445" y="4644783"/>
              <a:ext cx="212020" cy="256032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62BC1C3A-50F6-D13F-9BE7-1899681694F9}"/>
                </a:ext>
              </a:extLst>
            </p:cNvPr>
            <p:cNvGrpSpPr/>
            <p:nvPr/>
          </p:nvGrpSpPr>
          <p:grpSpPr>
            <a:xfrm>
              <a:off x="3122533" y="4602739"/>
              <a:ext cx="210312" cy="75061"/>
              <a:chOff x="3122533" y="4631249"/>
              <a:chExt cx="210312" cy="27069"/>
            </a:xfrm>
          </p:grpSpPr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ADDAF5B5-AB68-86C6-7ED9-3AB6CA2180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2533" y="4631249"/>
                <a:ext cx="210312" cy="27069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490BD836-72B7-3916-E5F9-AE681CD35B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5575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AA1672EC-0830-85AB-7798-A8A7A8FDEAE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3258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35752A06-2C1D-5111-8AFF-266032E97FBC}"/>
              </a:ext>
            </a:extLst>
          </p:cNvPr>
          <p:cNvGrpSpPr/>
          <p:nvPr/>
        </p:nvGrpSpPr>
        <p:grpSpPr>
          <a:xfrm>
            <a:off x="2365165" y="6240593"/>
            <a:ext cx="212932" cy="329787"/>
            <a:chOff x="3122533" y="4602739"/>
            <a:chExt cx="212932" cy="329787"/>
          </a:xfrm>
        </p:grpSpPr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B1E126E0-57DB-4A76-7768-2222302918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4299" y="4857465"/>
              <a:ext cx="210312" cy="75061"/>
            </a:xfrm>
            <a:prstGeom prst="ellipse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3175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7E0DF8AD-A3BC-690A-12DD-080EB77602CD}"/>
                </a:ext>
              </a:extLst>
            </p:cNvPr>
            <p:cNvSpPr/>
            <p:nvPr/>
          </p:nvSpPr>
          <p:spPr>
            <a:xfrm>
              <a:off x="3123445" y="4644783"/>
              <a:ext cx="212020" cy="256032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53000">
                  <a:srgbClr val="FFC000"/>
                </a:gs>
                <a:gs pos="100000">
                  <a:srgbClr val="FFCC66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183AC12E-9E64-F027-DAC6-2988C559E4CD}"/>
                </a:ext>
              </a:extLst>
            </p:cNvPr>
            <p:cNvGrpSpPr/>
            <p:nvPr/>
          </p:nvGrpSpPr>
          <p:grpSpPr>
            <a:xfrm>
              <a:off x="3122533" y="4602739"/>
              <a:ext cx="210312" cy="75061"/>
              <a:chOff x="3122533" y="4631249"/>
              <a:chExt cx="210312" cy="27069"/>
            </a:xfrm>
          </p:grpSpPr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C4052C89-F79B-5862-997F-E17AB3E3E9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22533" y="4631249"/>
                <a:ext cx="210312" cy="27069"/>
              </a:xfrm>
              <a:prstGeom prst="ellipse">
                <a:avLst/>
              </a:prstGeom>
              <a:gradFill flip="none" rotWithShape="1">
                <a:gsLst>
                  <a:gs pos="0">
                    <a:srgbClr val="FF9933"/>
                  </a:gs>
                  <a:gs pos="53000">
                    <a:srgbClr val="FFC000"/>
                  </a:gs>
                  <a:gs pos="100000">
                    <a:srgbClr val="FFCC66"/>
                  </a:gs>
                </a:gsLst>
                <a:lin ang="27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2ED4BDA1-9C1A-9973-A07B-54D738D6222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65575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7000">
                    <a:srgbClr val="FF9933"/>
                  </a:gs>
                  <a:gs pos="81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id="{B2781DDA-055A-F53D-45F7-9B6CB0EA2B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43258" y="4640138"/>
                <a:ext cx="45720" cy="5884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FF9933"/>
                  </a:gs>
                  <a:gs pos="83000">
                    <a:srgbClr val="FFC000"/>
                  </a:gs>
                  <a:gs pos="100000">
                    <a:srgbClr val="FFCC66"/>
                  </a:gs>
                </a:gsLst>
                <a:lin ang="10800000" scaled="1"/>
                <a:tileRect/>
              </a:gradFill>
              <a:ln w="3175" cap="flat" cmpd="sng" algn="ctr">
                <a:solidFill>
                  <a:srgbClr val="808080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sp>
        <p:nvSpPr>
          <p:cNvPr id="295" name="TextBox 294">
            <a:extLst>
              <a:ext uri="{FF2B5EF4-FFF2-40B4-BE49-F238E27FC236}">
                <a16:creationId xmlns:a16="http://schemas.microsoft.com/office/drawing/2014/main" id="{66B6A792-003F-DBC0-5BEC-A35EFB212D45}"/>
              </a:ext>
            </a:extLst>
          </p:cNvPr>
          <p:cNvSpPr txBox="1"/>
          <p:nvPr/>
        </p:nvSpPr>
        <p:spPr>
          <a:xfrm>
            <a:off x="5735741" y="4940853"/>
            <a:ext cx="12649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/>
              <a:t>greater density </a:t>
            </a:r>
            <a:r>
              <a:rPr lang="en-US" sz="1100">
                <a:sym typeface="Wingdings" panose="05000000000000000000" pitchFamily="2" charset="2"/>
              </a:rPr>
              <a:t> greater thermal conductivity  greater sensitivity to salt thermal properties</a:t>
            </a:r>
            <a:endParaRPr lang="en-US" sz="1100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2ED66F5F-9F79-B729-6721-BDF5CB0DF8D6}"/>
              </a:ext>
            </a:extLst>
          </p:cNvPr>
          <p:cNvSpPr>
            <a:spLocks noChangeAspect="1"/>
          </p:cNvSpPr>
          <p:nvPr/>
        </p:nvSpPr>
        <p:spPr>
          <a:xfrm>
            <a:off x="2262596" y="1324689"/>
            <a:ext cx="457200" cy="118261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96" name="Group 295">
            <a:extLst>
              <a:ext uri="{FF2B5EF4-FFF2-40B4-BE49-F238E27FC236}">
                <a16:creationId xmlns:a16="http://schemas.microsoft.com/office/drawing/2014/main" id="{DBA058A3-322E-0F01-1DDC-D38647868C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1734645" y="824197"/>
            <a:ext cx="667769" cy="570002"/>
            <a:chOff x="2920972" y="904909"/>
            <a:chExt cx="1091845" cy="931991"/>
          </a:xfrm>
        </p:grpSpPr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62E8A964-AED6-3AF8-3A9F-F7DAC2A829C9}"/>
                </a:ext>
              </a:extLst>
            </p:cNvPr>
            <p:cNvSpPr/>
            <p:nvPr/>
          </p:nvSpPr>
          <p:spPr>
            <a:xfrm>
              <a:off x="3229314" y="904909"/>
              <a:ext cx="234242" cy="564266"/>
            </a:xfrm>
            <a:prstGeom prst="ellipse">
              <a:avLst/>
            </a:prstGeom>
            <a:solidFill>
              <a:srgbClr val="44546A">
                <a:lumMod val="40000"/>
                <a:lumOff val="60000"/>
                <a:alpha val="52000"/>
              </a:srgbClr>
            </a:solidFill>
            <a:ln w="6350" cap="flat" cmpd="sng" algn="ctr">
              <a:solidFill>
                <a:srgbClr val="A5A5A5">
                  <a:lumMod val="60000"/>
                  <a:lumOff val="4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E5980513-D050-631F-04D0-2D0403F34608}"/>
                </a:ext>
              </a:extLst>
            </p:cNvPr>
            <p:cNvSpPr/>
            <p:nvPr/>
          </p:nvSpPr>
          <p:spPr>
            <a:xfrm>
              <a:off x="2920972" y="1058308"/>
              <a:ext cx="998618" cy="778592"/>
            </a:xfrm>
            <a:custGeom>
              <a:avLst/>
              <a:gdLst>
                <a:gd name="connsiteX0" fmla="*/ 10701 w 863318"/>
                <a:gd name="connsiteY0" fmla="*/ 543697 h 673104"/>
                <a:gd name="connsiteX1" fmla="*/ 10701 w 863318"/>
                <a:gd name="connsiteY1" fmla="*/ 543697 h 673104"/>
                <a:gd name="connsiteX2" fmla="*/ 35415 w 863318"/>
                <a:gd name="connsiteY2" fmla="*/ 358346 h 673104"/>
                <a:gd name="connsiteX3" fmla="*/ 47772 w 863318"/>
                <a:gd name="connsiteY3" fmla="*/ 321276 h 673104"/>
                <a:gd name="connsiteX4" fmla="*/ 84842 w 863318"/>
                <a:gd name="connsiteY4" fmla="*/ 271849 h 673104"/>
                <a:gd name="connsiteX5" fmla="*/ 196053 w 863318"/>
                <a:gd name="connsiteY5" fmla="*/ 172995 h 673104"/>
                <a:gd name="connsiteX6" fmla="*/ 257836 w 863318"/>
                <a:gd name="connsiteY6" fmla="*/ 111211 h 673104"/>
                <a:gd name="connsiteX7" fmla="*/ 369047 w 863318"/>
                <a:gd name="connsiteY7" fmla="*/ 24714 h 673104"/>
                <a:gd name="connsiteX8" fmla="*/ 443188 w 863318"/>
                <a:gd name="connsiteY8" fmla="*/ 0 h 673104"/>
                <a:gd name="connsiteX9" fmla="*/ 776820 w 863318"/>
                <a:gd name="connsiteY9" fmla="*/ 12357 h 673104"/>
                <a:gd name="connsiteX10" fmla="*/ 813891 w 863318"/>
                <a:gd name="connsiteY10" fmla="*/ 37070 h 673104"/>
                <a:gd name="connsiteX11" fmla="*/ 863318 w 863318"/>
                <a:gd name="connsiteY11" fmla="*/ 111211 h 673104"/>
                <a:gd name="connsiteX12" fmla="*/ 850961 w 863318"/>
                <a:gd name="connsiteY12" fmla="*/ 308919 h 673104"/>
                <a:gd name="connsiteX13" fmla="*/ 813891 w 863318"/>
                <a:gd name="connsiteY13" fmla="*/ 333633 h 673104"/>
                <a:gd name="connsiteX14" fmla="*/ 356691 w 863318"/>
                <a:gd name="connsiteY14" fmla="*/ 345989 h 673104"/>
                <a:gd name="connsiteX15" fmla="*/ 282550 w 863318"/>
                <a:gd name="connsiteY15" fmla="*/ 383060 h 673104"/>
                <a:gd name="connsiteX16" fmla="*/ 245480 w 863318"/>
                <a:gd name="connsiteY16" fmla="*/ 395416 h 673104"/>
                <a:gd name="connsiteX17" fmla="*/ 171339 w 863318"/>
                <a:gd name="connsiteY17" fmla="*/ 444843 h 673104"/>
                <a:gd name="connsiteX18" fmla="*/ 109555 w 863318"/>
                <a:gd name="connsiteY18" fmla="*/ 506627 h 673104"/>
                <a:gd name="connsiteX19" fmla="*/ 35415 w 863318"/>
                <a:gd name="connsiteY19" fmla="*/ 617838 h 673104"/>
                <a:gd name="connsiteX20" fmla="*/ 10701 w 863318"/>
                <a:gd name="connsiteY20" fmla="*/ 654908 h 673104"/>
                <a:gd name="connsiteX21" fmla="*/ 10701 w 863318"/>
                <a:gd name="connsiteY21" fmla="*/ 543697 h 67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63318" h="673104">
                  <a:moveTo>
                    <a:pt x="10701" y="543697"/>
                  </a:moveTo>
                  <a:lnTo>
                    <a:pt x="10701" y="543697"/>
                  </a:lnTo>
                  <a:cubicBezTo>
                    <a:pt x="20418" y="436813"/>
                    <a:pt x="13583" y="434756"/>
                    <a:pt x="35415" y="358346"/>
                  </a:cubicBezTo>
                  <a:cubicBezTo>
                    <a:pt x="38993" y="345822"/>
                    <a:pt x="41310" y="332585"/>
                    <a:pt x="47772" y="321276"/>
                  </a:cubicBezTo>
                  <a:cubicBezTo>
                    <a:pt x="57990" y="303395"/>
                    <a:pt x="71065" y="287157"/>
                    <a:pt x="84842" y="271849"/>
                  </a:cubicBezTo>
                  <a:cubicBezTo>
                    <a:pt x="148325" y="201312"/>
                    <a:pt x="138892" y="211101"/>
                    <a:pt x="196053" y="172995"/>
                  </a:cubicBezTo>
                  <a:cubicBezTo>
                    <a:pt x="241359" y="105034"/>
                    <a:pt x="196054" y="162695"/>
                    <a:pt x="257836" y="111211"/>
                  </a:cubicBezTo>
                  <a:cubicBezTo>
                    <a:pt x="300482" y="75673"/>
                    <a:pt x="306589" y="45534"/>
                    <a:pt x="369047" y="24714"/>
                  </a:cubicBezTo>
                  <a:lnTo>
                    <a:pt x="443188" y="0"/>
                  </a:lnTo>
                  <a:cubicBezTo>
                    <a:pt x="554399" y="4119"/>
                    <a:pt x="666085" y="1284"/>
                    <a:pt x="776820" y="12357"/>
                  </a:cubicBezTo>
                  <a:cubicBezTo>
                    <a:pt x="791597" y="13835"/>
                    <a:pt x="804111" y="25893"/>
                    <a:pt x="813891" y="37070"/>
                  </a:cubicBezTo>
                  <a:cubicBezTo>
                    <a:pt x="833450" y="59423"/>
                    <a:pt x="863318" y="111211"/>
                    <a:pt x="863318" y="111211"/>
                  </a:cubicBezTo>
                  <a:cubicBezTo>
                    <a:pt x="859199" y="177114"/>
                    <a:pt x="865285" y="244460"/>
                    <a:pt x="850961" y="308919"/>
                  </a:cubicBezTo>
                  <a:cubicBezTo>
                    <a:pt x="847739" y="323416"/>
                    <a:pt x="828700" y="332522"/>
                    <a:pt x="813891" y="333633"/>
                  </a:cubicBezTo>
                  <a:cubicBezTo>
                    <a:pt x="661862" y="345035"/>
                    <a:pt x="509091" y="341870"/>
                    <a:pt x="356691" y="345989"/>
                  </a:cubicBezTo>
                  <a:cubicBezTo>
                    <a:pt x="263508" y="377050"/>
                    <a:pt x="378371" y="335150"/>
                    <a:pt x="282550" y="383060"/>
                  </a:cubicBezTo>
                  <a:cubicBezTo>
                    <a:pt x="270900" y="388885"/>
                    <a:pt x="257837" y="391297"/>
                    <a:pt x="245480" y="395416"/>
                  </a:cubicBezTo>
                  <a:cubicBezTo>
                    <a:pt x="220766" y="411892"/>
                    <a:pt x="187814" y="420129"/>
                    <a:pt x="171339" y="444843"/>
                  </a:cubicBezTo>
                  <a:cubicBezTo>
                    <a:pt x="138388" y="494271"/>
                    <a:pt x="158983" y="473676"/>
                    <a:pt x="109555" y="506627"/>
                  </a:cubicBezTo>
                  <a:lnTo>
                    <a:pt x="35415" y="617838"/>
                  </a:lnTo>
                  <a:lnTo>
                    <a:pt x="10701" y="654908"/>
                  </a:lnTo>
                  <a:cubicBezTo>
                    <a:pt x="-13377" y="727147"/>
                    <a:pt x="10701" y="562232"/>
                    <a:pt x="10701" y="54369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75000"/>
                    <a:shade val="30000"/>
                    <a:satMod val="115000"/>
                  </a:schemeClr>
                </a:gs>
                <a:gs pos="50000">
                  <a:schemeClr val="accent1">
                    <a:lumMod val="75000"/>
                    <a:shade val="67500"/>
                    <a:satMod val="115000"/>
                  </a:schemeClr>
                </a:gs>
                <a:gs pos="100000">
                  <a:schemeClr val="accent1">
                    <a:lumMod val="75000"/>
                    <a:shade val="100000"/>
                    <a:satMod val="115000"/>
                  </a:schemeClr>
                </a:gs>
              </a:gsLst>
              <a:lin ang="135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99" name="Flowchart: Stored Data 298">
              <a:extLst>
                <a:ext uri="{FF2B5EF4-FFF2-40B4-BE49-F238E27FC236}">
                  <a16:creationId xmlns:a16="http://schemas.microsoft.com/office/drawing/2014/main" id="{CFCCF037-9A43-55F2-FE8D-B930BC9CA430}"/>
                </a:ext>
              </a:extLst>
            </p:cNvPr>
            <p:cNvSpPr/>
            <p:nvPr/>
          </p:nvSpPr>
          <p:spPr>
            <a:xfrm flipH="1">
              <a:off x="3352495" y="904909"/>
              <a:ext cx="660322" cy="564266"/>
            </a:xfrm>
            <a:prstGeom prst="flowChartOnlineStorage">
              <a:avLst/>
            </a:prstGeom>
            <a:gradFill flip="none" rotWithShape="1">
              <a:gsLst>
                <a:gs pos="0">
                  <a:srgbClr val="4472C4">
                    <a:lumMod val="60000"/>
                    <a:lumOff val="40000"/>
                    <a:tint val="66000"/>
                    <a:satMod val="160000"/>
                    <a:alpha val="80000"/>
                  </a:srgbClr>
                </a:gs>
                <a:gs pos="50000">
                  <a:srgbClr val="4472C4">
                    <a:lumMod val="60000"/>
                    <a:lumOff val="40000"/>
                    <a:tint val="44500"/>
                    <a:satMod val="160000"/>
                    <a:alpha val="67000"/>
                  </a:srgbClr>
                </a:gs>
                <a:gs pos="100000">
                  <a:srgbClr val="4472C4">
                    <a:lumMod val="60000"/>
                    <a:lumOff val="40000"/>
                    <a:tint val="23500"/>
                    <a:satMod val="160000"/>
                    <a:alpha val="87000"/>
                  </a:srgbClr>
                </a:gs>
              </a:gsLst>
              <a:lin ang="16200000" scaled="1"/>
              <a:tileRect/>
            </a:gradFill>
            <a:ln w="6350" cap="flat" cmpd="sng" algn="ctr">
              <a:solidFill>
                <a:srgbClr val="A5A5A5">
                  <a:lumMod val="60000"/>
                  <a:lumOff val="4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37B3DD19-2A65-0FEF-43A1-373C0A393AF3}"/>
              </a:ext>
            </a:extLst>
          </p:cNvPr>
          <p:cNvGrpSpPr/>
          <p:nvPr/>
        </p:nvGrpSpPr>
        <p:grpSpPr>
          <a:xfrm>
            <a:off x="2641728" y="993595"/>
            <a:ext cx="1091845" cy="931992"/>
            <a:chOff x="2920972" y="904909"/>
            <a:chExt cx="1091845" cy="931992"/>
          </a:xfrm>
        </p:grpSpPr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8EED471A-AC13-BD82-22B1-9061A13C0A7C}"/>
                </a:ext>
              </a:extLst>
            </p:cNvPr>
            <p:cNvSpPr/>
            <p:nvPr/>
          </p:nvSpPr>
          <p:spPr>
            <a:xfrm>
              <a:off x="3229314" y="904909"/>
              <a:ext cx="234242" cy="564266"/>
            </a:xfrm>
            <a:prstGeom prst="ellipse">
              <a:avLst/>
            </a:prstGeom>
            <a:solidFill>
              <a:srgbClr val="44546A">
                <a:lumMod val="40000"/>
                <a:lumOff val="60000"/>
                <a:alpha val="52000"/>
              </a:srgbClr>
            </a:solidFill>
            <a:ln w="6350" cap="flat" cmpd="sng" algn="ctr">
              <a:solidFill>
                <a:srgbClr val="A5A5A5">
                  <a:lumMod val="60000"/>
                  <a:lumOff val="4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3894D650-08D5-9071-68A7-3F42F2E9818D}"/>
                </a:ext>
              </a:extLst>
            </p:cNvPr>
            <p:cNvSpPr/>
            <p:nvPr/>
          </p:nvSpPr>
          <p:spPr>
            <a:xfrm>
              <a:off x="2920972" y="1058308"/>
              <a:ext cx="998618" cy="778593"/>
            </a:xfrm>
            <a:custGeom>
              <a:avLst/>
              <a:gdLst>
                <a:gd name="connsiteX0" fmla="*/ 10701 w 863318"/>
                <a:gd name="connsiteY0" fmla="*/ 543697 h 673104"/>
                <a:gd name="connsiteX1" fmla="*/ 10701 w 863318"/>
                <a:gd name="connsiteY1" fmla="*/ 543697 h 673104"/>
                <a:gd name="connsiteX2" fmla="*/ 35415 w 863318"/>
                <a:gd name="connsiteY2" fmla="*/ 358346 h 673104"/>
                <a:gd name="connsiteX3" fmla="*/ 47772 w 863318"/>
                <a:gd name="connsiteY3" fmla="*/ 321276 h 673104"/>
                <a:gd name="connsiteX4" fmla="*/ 84842 w 863318"/>
                <a:gd name="connsiteY4" fmla="*/ 271849 h 673104"/>
                <a:gd name="connsiteX5" fmla="*/ 196053 w 863318"/>
                <a:gd name="connsiteY5" fmla="*/ 172995 h 673104"/>
                <a:gd name="connsiteX6" fmla="*/ 257836 w 863318"/>
                <a:gd name="connsiteY6" fmla="*/ 111211 h 673104"/>
                <a:gd name="connsiteX7" fmla="*/ 369047 w 863318"/>
                <a:gd name="connsiteY7" fmla="*/ 24714 h 673104"/>
                <a:gd name="connsiteX8" fmla="*/ 443188 w 863318"/>
                <a:gd name="connsiteY8" fmla="*/ 0 h 673104"/>
                <a:gd name="connsiteX9" fmla="*/ 776820 w 863318"/>
                <a:gd name="connsiteY9" fmla="*/ 12357 h 673104"/>
                <a:gd name="connsiteX10" fmla="*/ 813891 w 863318"/>
                <a:gd name="connsiteY10" fmla="*/ 37070 h 673104"/>
                <a:gd name="connsiteX11" fmla="*/ 863318 w 863318"/>
                <a:gd name="connsiteY11" fmla="*/ 111211 h 673104"/>
                <a:gd name="connsiteX12" fmla="*/ 850961 w 863318"/>
                <a:gd name="connsiteY12" fmla="*/ 308919 h 673104"/>
                <a:gd name="connsiteX13" fmla="*/ 813891 w 863318"/>
                <a:gd name="connsiteY13" fmla="*/ 333633 h 673104"/>
                <a:gd name="connsiteX14" fmla="*/ 356691 w 863318"/>
                <a:gd name="connsiteY14" fmla="*/ 345989 h 673104"/>
                <a:gd name="connsiteX15" fmla="*/ 282550 w 863318"/>
                <a:gd name="connsiteY15" fmla="*/ 383060 h 673104"/>
                <a:gd name="connsiteX16" fmla="*/ 245480 w 863318"/>
                <a:gd name="connsiteY16" fmla="*/ 395416 h 673104"/>
                <a:gd name="connsiteX17" fmla="*/ 171339 w 863318"/>
                <a:gd name="connsiteY17" fmla="*/ 444843 h 673104"/>
                <a:gd name="connsiteX18" fmla="*/ 109555 w 863318"/>
                <a:gd name="connsiteY18" fmla="*/ 506627 h 673104"/>
                <a:gd name="connsiteX19" fmla="*/ 35415 w 863318"/>
                <a:gd name="connsiteY19" fmla="*/ 617838 h 673104"/>
                <a:gd name="connsiteX20" fmla="*/ 10701 w 863318"/>
                <a:gd name="connsiteY20" fmla="*/ 654908 h 673104"/>
                <a:gd name="connsiteX21" fmla="*/ 10701 w 863318"/>
                <a:gd name="connsiteY21" fmla="*/ 543697 h 67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63318" h="673104">
                  <a:moveTo>
                    <a:pt x="10701" y="543697"/>
                  </a:moveTo>
                  <a:lnTo>
                    <a:pt x="10701" y="543697"/>
                  </a:lnTo>
                  <a:cubicBezTo>
                    <a:pt x="20418" y="436813"/>
                    <a:pt x="13583" y="434756"/>
                    <a:pt x="35415" y="358346"/>
                  </a:cubicBezTo>
                  <a:cubicBezTo>
                    <a:pt x="38993" y="345822"/>
                    <a:pt x="41310" y="332585"/>
                    <a:pt x="47772" y="321276"/>
                  </a:cubicBezTo>
                  <a:cubicBezTo>
                    <a:pt x="57990" y="303395"/>
                    <a:pt x="71065" y="287157"/>
                    <a:pt x="84842" y="271849"/>
                  </a:cubicBezTo>
                  <a:cubicBezTo>
                    <a:pt x="148325" y="201312"/>
                    <a:pt x="138892" y="211101"/>
                    <a:pt x="196053" y="172995"/>
                  </a:cubicBezTo>
                  <a:cubicBezTo>
                    <a:pt x="241359" y="105034"/>
                    <a:pt x="196054" y="162695"/>
                    <a:pt x="257836" y="111211"/>
                  </a:cubicBezTo>
                  <a:cubicBezTo>
                    <a:pt x="300482" y="75673"/>
                    <a:pt x="306589" y="45534"/>
                    <a:pt x="369047" y="24714"/>
                  </a:cubicBezTo>
                  <a:lnTo>
                    <a:pt x="443188" y="0"/>
                  </a:lnTo>
                  <a:cubicBezTo>
                    <a:pt x="554399" y="4119"/>
                    <a:pt x="666085" y="1284"/>
                    <a:pt x="776820" y="12357"/>
                  </a:cubicBezTo>
                  <a:cubicBezTo>
                    <a:pt x="791597" y="13835"/>
                    <a:pt x="804111" y="25893"/>
                    <a:pt x="813891" y="37070"/>
                  </a:cubicBezTo>
                  <a:cubicBezTo>
                    <a:pt x="833450" y="59423"/>
                    <a:pt x="863318" y="111211"/>
                    <a:pt x="863318" y="111211"/>
                  </a:cubicBezTo>
                  <a:cubicBezTo>
                    <a:pt x="859199" y="177114"/>
                    <a:pt x="865285" y="244460"/>
                    <a:pt x="850961" y="308919"/>
                  </a:cubicBezTo>
                  <a:cubicBezTo>
                    <a:pt x="847739" y="323416"/>
                    <a:pt x="828700" y="332522"/>
                    <a:pt x="813891" y="333633"/>
                  </a:cubicBezTo>
                  <a:cubicBezTo>
                    <a:pt x="661862" y="345035"/>
                    <a:pt x="509091" y="341870"/>
                    <a:pt x="356691" y="345989"/>
                  </a:cubicBezTo>
                  <a:cubicBezTo>
                    <a:pt x="263508" y="377050"/>
                    <a:pt x="378371" y="335150"/>
                    <a:pt x="282550" y="383060"/>
                  </a:cubicBezTo>
                  <a:cubicBezTo>
                    <a:pt x="270900" y="388885"/>
                    <a:pt x="257837" y="391297"/>
                    <a:pt x="245480" y="395416"/>
                  </a:cubicBezTo>
                  <a:cubicBezTo>
                    <a:pt x="220766" y="411892"/>
                    <a:pt x="187814" y="420129"/>
                    <a:pt x="171339" y="444843"/>
                  </a:cubicBezTo>
                  <a:cubicBezTo>
                    <a:pt x="138388" y="494271"/>
                    <a:pt x="158983" y="473676"/>
                    <a:pt x="109555" y="506627"/>
                  </a:cubicBezTo>
                  <a:lnTo>
                    <a:pt x="35415" y="617838"/>
                  </a:lnTo>
                  <a:lnTo>
                    <a:pt x="10701" y="654908"/>
                  </a:lnTo>
                  <a:cubicBezTo>
                    <a:pt x="-13377" y="727147"/>
                    <a:pt x="10701" y="562232"/>
                    <a:pt x="10701" y="54369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06900">
                    <a:shade val="30000"/>
                    <a:satMod val="115000"/>
                  </a:srgbClr>
                </a:gs>
                <a:gs pos="50000">
                  <a:srgbClr val="B06900">
                    <a:shade val="67500"/>
                    <a:satMod val="115000"/>
                  </a:srgbClr>
                </a:gs>
                <a:gs pos="100000">
                  <a:srgbClr val="B0690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09" name="Flowchart: Stored Data 108">
              <a:extLst>
                <a:ext uri="{FF2B5EF4-FFF2-40B4-BE49-F238E27FC236}">
                  <a16:creationId xmlns:a16="http://schemas.microsoft.com/office/drawing/2014/main" id="{2B4E0536-0C53-2C9D-8B70-BCB87E99D94F}"/>
                </a:ext>
              </a:extLst>
            </p:cNvPr>
            <p:cNvSpPr/>
            <p:nvPr/>
          </p:nvSpPr>
          <p:spPr>
            <a:xfrm flipH="1">
              <a:off x="3352495" y="904909"/>
              <a:ext cx="660322" cy="564266"/>
            </a:xfrm>
            <a:prstGeom prst="flowChartOnlineStorage">
              <a:avLst/>
            </a:prstGeom>
            <a:gradFill flip="none" rotWithShape="1">
              <a:gsLst>
                <a:gs pos="0">
                  <a:srgbClr val="4472C4">
                    <a:lumMod val="60000"/>
                    <a:lumOff val="40000"/>
                    <a:tint val="66000"/>
                    <a:satMod val="160000"/>
                    <a:alpha val="80000"/>
                  </a:srgbClr>
                </a:gs>
                <a:gs pos="50000">
                  <a:srgbClr val="4472C4">
                    <a:lumMod val="60000"/>
                    <a:lumOff val="40000"/>
                    <a:tint val="44500"/>
                    <a:satMod val="160000"/>
                    <a:alpha val="67000"/>
                  </a:srgbClr>
                </a:gs>
                <a:gs pos="100000">
                  <a:srgbClr val="4472C4">
                    <a:lumMod val="60000"/>
                    <a:lumOff val="40000"/>
                    <a:tint val="23500"/>
                    <a:satMod val="160000"/>
                    <a:alpha val="87000"/>
                  </a:srgbClr>
                </a:gs>
              </a:gsLst>
              <a:lin ang="16200000" scaled="1"/>
              <a:tileRect/>
            </a:gradFill>
            <a:ln w="6350" cap="flat" cmpd="sng" algn="ctr">
              <a:solidFill>
                <a:srgbClr val="A5A5A5">
                  <a:lumMod val="60000"/>
                  <a:lumOff val="4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kern="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303" name="TextBox 302">
            <a:extLst>
              <a:ext uri="{FF2B5EF4-FFF2-40B4-BE49-F238E27FC236}">
                <a16:creationId xmlns:a16="http://schemas.microsoft.com/office/drawing/2014/main" id="{BAFCC0CB-6F9C-81E8-0AF5-44747A949673}"/>
              </a:ext>
            </a:extLst>
          </p:cNvPr>
          <p:cNvSpPr txBox="1"/>
          <p:nvPr/>
        </p:nvSpPr>
        <p:spPr>
          <a:xfrm>
            <a:off x="3573041" y="1338958"/>
            <a:ext cx="8160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Powder</a:t>
            </a: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C5BC2DB6-9930-AFC3-20AE-1C58C737DD12}"/>
              </a:ext>
            </a:extLst>
          </p:cNvPr>
          <p:cNvSpPr txBox="1"/>
          <p:nvPr/>
        </p:nvSpPr>
        <p:spPr>
          <a:xfrm>
            <a:off x="1592168" y="1121661"/>
            <a:ext cx="8160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Epoxy sealant</a:t>
            </a:r>
          </a:p>
        </p:txBody>
      </p:sp>
      <p:sp>
        <p:nvSpPr>
          <p:cNvPr id="115" name="Right Brace 114">
            <a:extLst>
              <a:ext uri="{FF2B5EF4-FFF2-40B4-BE49-F238E27FC236}">
                <a16:creationId xmlns:a16="http://schemas.microsoft.com/office/drawing/2014/main" id="{89E24783-A0F6-5844-BFCD-44F4CD1DD8AA}"/>
              </a:ext>
            </a:extLst>
          </p:cNvPr>
          <p:cNvSpPr/>
          <p:nvPr/>
        </p:nvSpPr>
        <p:spPr bwMode="auto">
          <a:xfrm>
            <a:off x="3172922" y="1394199"/>
            <a:ext cx="515234" cy="1541164"/>
          </a:xfrm>
          <a:prstGeom prst="rightBrace">
            <a:avLst>
              <a:gd name="adj1" fmla="val 34765"/>
              <a:gd name="adj2" fmla="val 50000"/>
            </a:avLst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400" kern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9DF6AAC-EA6B-A9D2-3240-1EAA167C0795}"/>
              </a:ext>
            </a:extLst>
          </p:cNvPr>
          <p:cNvGrpSpPr>
            <a:grpSpLocks noChangeAspect="1"/>
          </p:cNvGrpSpPr>
          <p:nvPr/>
        </p:nvGrpSpPr>
        <p:grpSpPr>
          <a:xfrm>
            <a:off x="6979276" y="1471468"/>
            <a:ext cx="4748956" cy="4146585"/>
            <a:chOff x="-23185" y="1057148"/>
            <a:chExt cx="6322768" cy="552077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6D56721-7BC4-86ED-6F5E-639F346B5852}"/>
                </a:ext>
              </a:extLst>
            </p:cNvPr>
            <p:cNvSpPr txBox="1"/>
            <p:nvPr/>
          </p:nvSpPr>
          <p:spPr>
            <a:xfrm>
              <a:off x="-23185" y="1981586"/>
              <a:ext cx="1175345" cy="102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BN coated walls of assembly mold</a:t>
              </a: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04EB5BF-B10C-3379-90C8-66FC74E09582}"/>
                </a:ext>
              </a:extLst>
            </p:cNvPr>
            <p:cNvGrpSpPr/>
            <p:nvPr/>
          </p:nvGrpSpPr>
          <p:grpSpPr>
            <a:xfrm>
              <a:off x="974213" y="1057148"/>
              <a:ext cx="1193770" cy="5455331"/>
              <a:chOff x="974213" y="1057148"/>
              <a:chExt cx="1193770" cy="5455331"/>
            </a:xfrm>
          </p:grpSpPr>
          <p:sp>
            <p:nvSpPr>
              <p:cNvPr id="533" name="Oval 532">
                <a:extLst>
                  <a:ext uri="{FF2B5EF4-FFF2-40B4-BE49-F238E27FC236}">
                    <a16:creationId xmlns:a16="http://schemas.microsoft.com/office/drawing/2014/main" id="{DA9D6F5C-E0CE-38C6-5647-8F41BFC3E7A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72887" y="1541236"/>
                <a:ext cx="398557" cy="103092"/>
              </a:xfrm>
              <a:prstGeom prst="ellipse">
                <a:avLst/>
              </a:prstGeom>
              <a:gradFill>
                <a:gsLst>
                  <a:gs pos="0">
                    <a:srgbClr val="A5A5A5">
                      <a:lumMod val="50000"/>
                    </a:srgbClr>
                  </a:gs>
                  <a:gs pos="50000">
                    <a:srgbClr val="4472C4">
                      <a:lumMod val="60000"/>
                      <a:lumOff val="40000"/>
                    </a:srgbClr>
                  </a:gs>
                  <a:gs pos="100000">
                    <a:srgbClr val="A5A5A5">
                      <a:lumMod val="60000"/>
                      <a:lumOff val="40000"/>
                    </a:srgbClr>
                  </a:gs>
                </a:gsLst>
                <a:lin ang="108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534" name="Oval 533">
                <a:extLst>
                  <a:ext uri="{FF2B5EF4-FFF2-40B4-BE49-F238E27FC236}">
                    <a16:creationId xmlns:a16="http://schemas.microsoft.com/office/drawing/2014/main" id="{3B1B6184-DF52-CB14-319E-297CC23B20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72371" y="6394162"/>
                <a:ext cx="398557" cy="118317"/>
              </a:xfrm>
              <a:prstGeom prst="ellipse">
                <a:avLst/>
              </a:prstGeom>
              <a:gradFill flip="none" rotWithShape="1">
                <a:gsLst>
                  <a:gs pos="0">
                    <a:srgbClr val="A5A5A5">
                      <a:lumMod val="50000"/>
                    </a:srgbClr>
                  </a:gs>
                  <a:gs pos="50000">
                    <a:srgbClr val="4472C4">
                      <a:lumMod val="60000"/>
                      <a:lumOff val="40000"/>
                    </a:srgbClr>
                  </a:gs>
                  <a:gs pos="100000">
                    <a:srgbClr val="A5A5A5">
                      <a:lumMod val="60000"/>
                      <a:lumOff val="40000"/>
                    </a:srgbClr>
                  </a:gs>
                </a:gsLst>
                <a:lin ang="108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535" name="Rectangle 534">
                <a:extLst>
                  <a:ext uri="{FF2B5EF4-FFF2-40B4-BE49-F238E27FC236}">
                    <a16:creationId xmlns:a16="http://schemas.microsoft.com/office/drawing/2014/main" id="{A7B7F50C-4C91-9ACF-633C-11A7F5380A43}"/>
                  </a:ext>
                </a:extLst>
              </p:cNvPr>
              <p:cNvSpPr/>
              <p:nvPr/>
            </p:nvSpPr>
            <p:spPr>
              <a:xfrm>
                <a:off x="1272371" y="1580917"/>
                <a:ext cx="398557" cy="4870304"/>
              </a:xfrm>
              <a:prstGeom prst="rect">
                <a:avLst/>
              </a:prstGeom>
              <a:gradFill flip="none" rotWithShape="1">
                <a:gsLst>
                  <a:gs pos="0">
                    <a:srgbClr val="A5A5A5">
                      <a:lumMod val="50000"/>
                    </a:srgbClr>
                  </a:gs>
                  <a:gs pos="50000">
                    <a:srgbClr val="4472C4">
                      <a:lumMod val="60000"/>
                      <a:lumOff val="40000"/>
                    </a:srgbClr>
                  </a:gs>
                  <a:gs pos="100000">
                    <a:srgbClr val="A5A5A5">
                      <a:lumMod val="60000"/>
                      <a:lumOff val="40000"/>
                    </a:srgbClr>
                  </a:gs>
                </a:gsLst>
                <a:lin ang="108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536" name="Rectangle 535">
                <a:extLst>
                  <a:ext uri="{FF2B5EF4-FFF2-40B4-BE49-F238E27FC236}">
                    <a16:creationId xmlns:a16="http://schemas.microsoft.com/office/drawing/2014/main" id="{4F47DAE6-A04F-6712-1143-A07EC13876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305294" y="1590731"/>
                <a:ext cx="331209" cy="4860490"/>
              </a:xfrm>
              <a:prstGeom prst="rect">
                <a:avLst/>
              </a:prstGeom>
              <a:gradFill flip="none" rotWithShape="1">
                <a:gsLst>
                  <a:gs pos="0">
                    <a:srgbClr val="A5A5A5">
                      <a:lumMod val="50000"/>
                    </a:srgbClr>
                  </a:gs>
                  <a:gs pos="50000">
                    <a:srgbClr val="4472C4">
                      <a:lumMod val="60000"/>
                      <a:lumOff val="40000"/>
                    </a:srgbClr>
                  </a:gs>
                  <a:gs pos="100000">
                    <a:srgbClr val="A5A5A5">
                      <a:lumMod val="60000"/>
                      <a:lumOff val="40000"/>
                    </a:srgbClr>
                  </a:gs>
                </a:gsLst>
                <a:lin ang="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537" name="Oval 536">
                <a:extLst>
                  <a:ext uri="{FF2B5EF4-FFF2-40B4-BE49-F238E27FC236}">
                    <a16:creationId xmlns:a16="http://schemas.microsoft.com/office/drawing/2014/main" id="{828918C3-5DA8-0CB7-E8EF-197026CE96F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98134" y="1549226"/>
                <a:ext cx="336781" cy="87113"/>
              </a:xfrm>
              <a:prstGeom prst="ellipse">
                <a:avLst/>
              </a:prstGeom>
              <a:gradFill flip="none" rotWithShape="1">
                <a:gsLst>
                  <a:gs pos="0">
                    <a:srgbClr val="A5A5A5">
                      <a:lumMod val="50000"/>
                    </a:srgbClr>
                  </a:gs>
                  <a:gs pos="50000">
                    <a:srgbClr val="4472C4">
                      <a:lumMod val="60000"/>
                      <a:lumOff val="40000"/>
                    </a:srgbClr>
                  </a:gs>
                  <a:gs pos="100000">
                    <a:srgbClr val="A5A5A5">
                      <a:lumMod val="60000"/>
                      <a:lumOff val="40000"/>
                    </a:srgbClr>
                  </a:gs>
                </a:gsLst>
                <a:lin ang="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538" name="Rectangle 537">
                <a:extLst>
                  <a:ext uri="{FF2B5EF4-FFF2-40B4-BE49-F238E27FC236}">
                    <a16:creationId xmlns:a16="http://schemas.microsoft.com/office/drawing/2014/main" id="{50CDC656-40D1-AD5E-9B81-DD2C09D593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304926" y="2138947"/>
                <a:ext cx="331209" cy="4304663"/>
              </a:xfrm>
              <a:prstGeom prst="rect">
                <a:avLst/>
              </a:prstGeom>
              <a:gradFill flip="none" rotWithShape="1">
                <a:gsLst>
                  <a:gs pos="0">
                    <a:srgbClr val="EFEBD5">
                      <a:shade val="30000"/>
                      <a:satMod val="115000"/>
                    </a:srgbClr>
                  </a:gs>
                  <a:gs pos="50000">
                    <a:srgbClr val="EFEBD5">
                      <a:shade val="67500"/>
                      <a:satMod val="115000"/>
                    </a:srgbClr>
                  </a:gs>
                  <a:gs pos="100000">
                    <a:srgbClr val="EFEBD5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539" name="Oval 538">
                <a:extLst>
                  <a:ext uri="{FF2B5EF4-FFF2-40B4-BE49-F238E27FC236}">
                    <a16:creationId xmlns:a16="http://schemas.microsoft.com/office/drawing/2014/main" id="{BFB12D1F-F1E6-8C76-1CAD-540AFB4E14A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97766" y="2092291"/>
                <a:ext cx="336781" cy="87113"/>
              </a:xfrm>
              <a:prstGeom prst="ellipse">
                <a:avLst/>
              </a:prstGeom>
              <a:gradFill flip="none" rotWithShape="1">
                <a:gsLst>
                  <a:gs pos="0">
                    <a:srgbClr val="EFEBD5">
                      <a:shade val="30000"/>
                      <a:satMod val="115000"/>
                    </a:srgbClr>
                  </a:gs>
                  <a:gs pos="50000">
                    <a:srgbClr val="EFEBD5">
                      <a:shade val="67500"/>
                      <a:satMod val="115000"/>
                    </a:srgbClr>
                  </a:gs>
                  <a:gs pos="100000">
                    <a:srgbClr val="EFEBD5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540" name="Oval 539">
                <a:extLst>
                  <a:ext uri="{FF2B5EF4-FFF2-40B4-BE49-F238E27FC236}">
                    <a16:creationId xmlns:a16="http://schemas.microsoft.com/office/drawing/2014/main" id="{72602FCD-0508-3932-260A-582B410293C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311066" y="6395300"/>
                <a:ext cx="323728" cy="96102"/>
              </a:xfrm>
              <a:prstGeom prst="ellipse">
                <a:avLst/>
              </a:prstGeom>
              <a:gradFill flip="none" rotWithShape="1">
                <a:gsLst>
                  <a:gs pos="0">
                    <a:srgbClr val="EFEBD5">
                      <a:shade val="30000"/>
                      <a:satMod val="115000"/>
                    </a:srgbClr>
                  </a:gs>
                  <a:gs pos="50000">
                    <a:srgbClr val="EFEBD5">
                      <a:shade val="67500"/>
                      <a:satMod val="115000"/>
                    </a:srgbClr>
                  </a:gs>
                  <a:gs pos="100000">
                    <a:srgbClr val="EFEBD5">
                      <a:shade val="100000"/>
                      <a:satMod val="115000"/>
                    </a:srgbClr>
                  </a:gs>
                </a:gsLst>
                <a:lin ang="54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cxnSp>
            <p:nvCxnSpPr>
              <p:cNvPr id="541" name="Straight Arrow Connector 540">
                <a:extLst>
                  <a:ext uri="{FF2B5EF4-FFF2-40B4-BE49-F238E27FC236}">
                    <a16:creationId xmlns:a16="http://schemas.microsoft.com/office/drawing/2014/main" id="{DB5098B7-D73D-BB59-F984-4550042D0D8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974213" y="2387045"/>
                <a:ext cx="367857" cy="274641"/>
              </a:xfrm>
              <a:prstGeom prst="straightConnector1">
                <a:avLst/>
              </a:prstGeom>
              <a:solidFill>
                <a:srgbClr val="BBE0E3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grpSp>
            <p:nvGrpSpPr>
              <p:cNvPr id="542" name="Group 541">
                <a:extLst>
                  <a:ext uri="{FF2B5EF4-FFF2-40B4-BE49-F238E27FC236}">
                    <a16:creationId xmlns:a16="http://schemas.microsoft.com/office/drawing/2014/main" id="{00012C9C-A37A-17F7-EDBF-2EFEF15F1A8E}"/>
                  </a:ext>
                </a:extLst>
              </p:cNvPr>
              <p:cNvGrpSpPr/>
              <p:nvPr/>
            </p:nvGrpSpPr>
            <p:grpSpPr>
              <a:xfrm>
                <a:off x="1330348" y="1057148"/>
                <a:ext cx="837635" cy="5423227"/>
                <a:chOff x="3493407" y="1070013"/>
                <a:chExt cx="837635" cy="5423227"/>
              </a:xfrm>
            </p:grpSpPr>
            <p:grpSp>
              <p:nvGrpSpPr>
                <p:cNvPr id="543" name="Group 542">
                  <a:extLst>
                    <a:ext uri="{FF2B5EF4-FFF2-40B4-BE49-F238E27FC236}">
                      <a16:creationId xmlns:a16="http://schemas.microsoft.com/office/drawing/2014/main" id="{E82DC739-77A8-BA24-3AE1-4A618FB1F9CE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3677863" y="4158524"/>
                  <a:ext cx="653179" cy="557548"/>
                  <a:chOff x="2920972" y="904909"/>
                  <a:chExt cx="1091845" cy="931991"/>
                </a:xfrm>
              </p:grpSpPr>
              <p:sp>
                <p:nvSpPr>
                  <p:cNvPr id="612" name="Oval 611">
                    <a:extLst>
                      <a:ext uri="{FF2B5EF4-FFF2-40B4-BE49-F238E27FC236}">
                        <a16:creationId xmlns:a16="http://schemas.microsoft.com/office/drawing/2014/main" id="{B2927A44-0AFE-59DC-BBE3-B8E36BB0A7BA}"/>
                      </a:ext>
                    </a:extLst>
                  </p:cNvPr>
                  <p:cNvSpPr/>
                  <p:nvPr/>
                </p:nvSpPr>
                <p:spPr>
                  <a:xfrm>
                    <a:off x="3229314" y="904909"/>
                    <a:ext cx="234242" cy="564266"/>
                  </a:xfrm>
                  <a:prstGeom prst="ellipse">
                    <a:avLst/>
                  </a:prstGeom>
                  <a:solidFill>
                    <a:srgbClr val="44546A">
                      <a:lumMod val="40000"/>
                      <a:lumOff val="60000"/>
                      <a:alpha val="52000"/>
                    </a:srgbClr>
                  </a:solidFill>
                  <a:ln w="6350" cap="flat" cmpd="sng" algn="ctr">
                    <a:solidFill>
                      <a:srgbClr val="A5A5A5">
                        <a:lumMod val="60000"/>
                        <a:lumOff val="4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algn="ctr"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sz="2400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613" name="Freeform: Shape 612">
                    <a:extLst>
                      <a:ext uri="{FF2B5EF4-FFF2-40B4-BE49-F238E27FC236}">
                        <a16:creationId xmlns:a16="http://schemas.microsoft.com/office/drawing/2014/main" id="{A35F4469-286C-1232-9719-36D2CB7BC125}"/>
                      </a:ext>
                    </a:extLst>
                  </p:cNvPr>
                  <p:cNvSpPr/>
                  <p:nvPr/>
                </p:nvSpPr>
                <p:spPr>
                  <a:xfrm>
                    <a:off x="2920972" y="1058308"/>
                    <a:ext cx="998618" cy="778592"/>
                  </a:xfrm>
                  <a:custGeom>
                    <a:avLst/>
                    <a:gdLst>
                      <a:gd name="connsiteX0" fmla="*/ 10701 w 863318"/>
                      <a:gd name="connsiteY0" fmla="*/ 543697 h 673104"/>
                      <a:gd name="connsiteX1" fmla="*/ 10701 w 863318"/>
                      <a:gd name="connsiteY1" fmla="*/ 543697 h 673104"/>
                      <a:gd name="connsiteX2" fmla="*/ 35415 w 863318"/>
                      <a:gd name="connsiteY2" fmla="*/ 358346 h 673104"/>
                      <a:gd name="connsiteX3" fmla="*/ 47772 w 863318"/>
                      <a:gd name="connsiteY3" fmla="*/ 321276 h 673104"/>
                      <a:gd name="connsiteX4" fmla="*/ 84842 w 863318"/>
                      <a:gd name="connsiteY4" fmla="*/ 271849 h 673104"/>
                      <a:gd name="connsiteX5" fmla="*/ 196053 w 863318"/>
                      <a:gd name="connsiteY5" fmla="*/ 172995 h 673104"/>
                      <a:gd name="connsiteX6" fmla="*/ 257836 w 863318"/>
                      <a:gd name="connsiteY6" fmla="*/ 111211 h 673104"/>
                      <a:gd name="connsiteX7" fmla="*/ 369047 w 863318"/>
                      <a:gd name="connsiteY7" fmla="*/ 24714 h 673104"/>
                      <a:gd name="connsiteX8" fmla="*/ 443188 w 863318"/>
                      <a:gd name="connsiteY8" fmla="*/ 0 h 673104"/>
                      <a:gd name="connsiteX9" fmla="*/ 776820 w 863318"/>
                      <a:gd name="connsiteY9" fmla="*/ 12357 h 673104"/>
                      <a:gd name="connsiteX10" fmla="*/ 813891 w 863318"/>
                      <a:gd name="connsiteY10" fmla="*/ 37070 h 673104"/>
                      <a:gd name="connsiteX11" fmla="*/ 863318 w 863318"/>
                      <a:gd name="connsiteY11" fmla="*/ 111211 h 673104"/>
                      <a:gd name="connsiteX12" fmla="*/ 850961 w 863318"/>
                      <a:gd name="connsiteY12" fmla="*/ 308919 h 673104"/>
                      <a:gd name="connsiteX13" fmla="*/ 813891 w 863318"/>
                      <a:gd name="connsiteY13" fmla="*/ 333633 h 673104"/>
                      <a:gd name="connsiteX14" fmla="*/ 356691 w 863318"/>
                      <a:gd name="connsiteY14" fmla="*/ 345989 h 673104"/>
                      <a:gd name="connsiteX15" fmla="*/ 282550 w 863318"/>
                      <a:gd name="connsiteY15" fmla="*/ 383060 h 673104"/>
                      <a:gd name="connsiteX16" fmla="*/ 245480 w 863318"/>
                      <a:gd name="connsiteY16" fmla="*/ 395416 h 673104"/>
                      <a:gd name="connsiteX17" fmla="*/ 171339 w 863318"/>
                      <a:gd name="connsiteY17" fmla="*/ 444843 h 673104"/>
                      <a:gd name="connsiteX18" fmla="*/ 109555 w 863318"/>
                      <a:gd name="connsiteY18" fmla="*/ 506627 h 673104"/>
                      <a:gd name="connsiteX19" fmla="*/ 35415 w 863318"/>
                      <a:gd name="connsiteY19" fmla="*/ 617838 h 673104"/>
                      <a:gd name="connsiteX20" fmla="*/ 10701 w 863318"/>
                      <a:gd name="connsiteY20" fmla="*/ 654908 h 673104"/>
                      <a:gd name="connsiteX21" fmla="*/ 10701 w 863318"/>
                      <a:gd name="connsiteY21" fmla="*/ 543697 h 673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863318" h="673104">
                        <a:moveTo>
                          <a:pt x="10701" y="543697"/>
                        </a:moveTo>
                        <a:lnTo>
                          <a:pt x="10701" y="543697"/>
                        </a:lnTo>
                        <a:cubicBezTo>
                          <a:pt x="20418" y="436813"/>
                          <a:pt x="13583" y="434756"/>
                          <a:pt x="35415" y="358346"/>
                        </a:cubicBezTo>
                        <a:cubicBezTo>
                          <a:pt x="38993" y="345822"/>
                          <a:pt x="41310" y="332585"/>
                          <a:pt x="47772" y="321276"/>
                        </a:cubicBezTo>
                        <a:cubicBezTo>
                          <a:pt x="57990" y="303395"/>
                          <a:pt x="71065" y="287157"/>
                          <a:pt x="84842" y="271849"/>
                        </a:cubicBezTo>
                        <a:cubicBezTo>
                          <a:pt x="148325" y="201312"/>
                          <a:pt x="138892" y="211101"/>
                          <a:pt x="196053" y="172995"/>
                        </a:cubicBezTo>
                        <a:cubicBezTo>
                          <a:pt x="241359" y="105034"/>
                          <a:pt x="196054" y="162695"/>
                          <a:pt x="257836" y="111211"/>
                        </a:cubicBezTo>
                        <a:cubicBezTo>
                          <a:pt x="300482" y="75673"/>
                          <a:pt x="306589" y="45534"/>
                          <a:pt x="369047" y="24714"/>
                        </a:cubicBezTo>
                        <a:lnTo>
                          <a:pt x="443188" y="0"/>
                        </a:lnTo>
                        <a:cubicBezTo>
                          <a:pt x="554399" y="4119"/>
                          <a:pt x="666085" y="1284"/>
                          <a:pt x="776820" y="12357"/>
                        </a:cubicBezTo>
                        <a:cubicBezTo>
                          <a:pt x="791597" y="13835"/>
                          <a:pt x="804111" y="25893"/>
                          <a:pt x="813891" y="37070"/>
                        </a:cubicBezTo>
                        <a:cubicBezTo>
                          <a:pt x="833450" y="59423"/>
                          <a:pt x="863318" y="111211"/>
                          <a:pt x="863318" y="111211"/>
                        </a:cubicBezTo>
                        <a:cubicBezTo>
                          <a:pt x="859199" y="177114"/>
                          <a:pt x="865285" y="244460"/>
                          <a:pt x="850961" y="308919"/>
                        </a:cubicBezTo>
                        <a:cubicBezTo>
                          <a:pt x="847739" y="323416"/>
                          <a:pt x="828700" y="332522"/>
                          <a:pt x="813891" y="333633"/>
                        </a:cubicBezTo>
                        <a:cubicBezTo>
                          <a:pt x="661862" y="345035"/>
                          <a:pt x="509091" y="341870"/>
                          <a:pt x="356691" y="345989"/>
                        </a:cubicBezTo>
                        <a:cubicBezTo>
                          <a:pt x="263508" y="377050"/>
                          <a:pt x="378371" y="335150"/>
                          <a:pt x="282550" y="383060"/>
                        </a:cubicBezTo>
                        <a:cubicBezTo>
                          <a:pt x="270900" y="388885"/>
                          <a:pt x="257837" y="391297"/>
                          <a:pt x="245480" y="395416"/>
                        </a:cubicBezTo>
                        <a:cubicBezTo>
                          <a:pt x="220766" y="411892"/>
                          <a:pt x="187814" y="420129"/>
                          <a:pt x="171339" y="444843"/>
                        </a:cubicBezTo>
                        <a:cubicBezTo>
                          <a:pt x="138388" y="494271"/>
                          <a:pt x="158983" y="473676"/>
                          <a:pt x="109555" y="506627"/>
                        </a:cubicBezTo>
                        <a:lnTo>
                          <a:pt x="35415" y="617838"/>
                        </a:lnTo>
                        <a:lnTo>
                          <a:pt x="10701" y="654908"/>
                        </a:lnTo>
                        <a:cubicBezTo>
                          <a:pt x="-13377" y="727147"/>
                          <a:pt x="10701" y="562232"/>
                          <a:pt x="10701" y="543697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00">
                          <a:shade val="30000"/>
                          <a:satMod val="115000"/>
                        </a:srgbClr>
                      </a:gs>
                      <a:gs pos="50000">
                        <a:srgbClr val="FFFF00">
                          <a:shade val="67500"/>
                          <a:satMod val="115000"/>
                        </a:srgbClr>
                      </a:gs>
                      <a:gs pos="100000">
                        <a:srgbClr val="FFFF00">
                          <a:shade val="100000"/>
                          <a:satMod val="115000"/>
                        </a:srgbClr>
                      </a:gs>
                    </a:gsLst>
                    <a:lin ang="8100000" scaled="1"/>
                    <a:tileRect/>
                  </a:gra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algn="ctr"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sz="2400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614" name="Flowchart: Stored Data 613">
                    <a:extLst>
                      <a:ext uri="{FF2B5EF4-FFF2-40B4-BE49-F238E27FC236}">
                        <a16:creationId xmlns:a16="http://schemas.microsoft.com/office/drawing/2014/main" id="{937A8392-7D46-7D78-563B-72BEEE7F137B}"/>
                      </a:ext>
                    </a:extLst>
                  </p:cNvPr>
                  <p:cNvSpPr/>
                  <p:nvPr/>
                </p:nvSpPr>
                <p:spPr>
                  <a:xfrm flipH="1">
                    <a:off x="3352495" y="904909"/>
                    <a:ext cx="660322" cy="564266"/>
                  </a:xfrm>
                  <a:prstGeom prst="flowChartOnlineStorage">
                    <a:avLst/>
                  </a:prstGeom>
                  <a:gradFill flip="none" rotWithShape="1">
                    <a:gsLst>
                      <a:gs pos="0">
                        <a:srgbClr val="4472C4">
                          <a:lumMod val="60000"/>
                          <a:lumOff val="40000"/>
                          <a:tint val="66000"/>
                          <a:satMod val="160000"/>
                          <a:alpha val="80000"/>
                        </a:srgbClr>
                      </a:gs>
                      <a:gs pos="50000">
                        <a:srgbClr val="4472C4">
                          <a:lumMod val="60000"/>
                          <a:lumOff val="40000"/>
                          <a:tint val="44500"/>
                          <a:satMod val="160000"/>
                          <a:alpha val="67000"/>
                        </a:srgbClr>
                      </a:gs>
                      <a:gs pos="100000">
                        <a:srgbClr val="4472C4">
                          <a:lumMod val="60000"/>
                          <a:lumOff val="40000"/>
                          <a:tint val="23500"/>
                          <a:satMod val="160000"/>
                          <a:alpha val="87000"/>
                        </a:srgbClr>
                      </a:gs>
                    </a:gsLst>
                    <a:lin ang="16200000" scaled="1"/>
                    <a:tileRect/>
                  </a:gradFill>
                  <a:ln w="6350" cap="flat" cmpd="sng" algn="ctr">
                    <a:solidFill>
                      <a:srgbClr val="A5A5A5">
                        <a:lumMod val="60000"/>
                        <a:lumOff val="4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algn="ctr"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sz="2400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</p:grpSp>
            <p:cxnSp>
              <p:nvCxnSpPr>
                <p:cNvPr id="544" name="Straight Connector 543">
                  <a:extLst>
                    <a:ext uri="{FF2B5EF4-FFF2-40B4-BE49-F238E27FC236}">
                      <a16:creationId xmlns:a16="http://schemas.microsoft.com/office/drawing/2014/main" id="{2B3B42A1-73A3-76D3-B119-28A85A57313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716787" y="1349595"/>
                  <a:ext cx="393" cy="5089807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FF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45" name="Straight Connector 544">
                  <a:extLst>
                    <a:ext uri="{FF2B5EF4-FFF2-40B4-BE49-F238E27FC236}">
                      <a16:creationId xmlns:a16="http://schemas.microsoft.com/office/drawing/2014/main" id="{BF339955-3D40-0CE0-F124-8A4740C9EE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44686" y="1070013"/>
                  <a:ext cx="869" cy="5354771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FF0000"/>
                  </a:solidFill>
                  <a:prstDash val="solid"/>
                  <a:miter lim="800000"/>
                </a:ln>
                <a:effectLst/>
              </p:spPr>
            </p:cxnSp>
            <p:grpSp>
              <p:nvGrpSpPr>
                <p:cNvPr id="546" name="Group 545">
                  <a:extLst>
                    <a:ext uri="{FF2B5EF4-FFF2-40B4-BE49-F238E27FC236}">
                      <a16:creationId xmlns:a16="http://schemas.microsoft.com/office/drawing/2014/main" id="{3E9CA5C7-8591-5A54-201D-7EE53CD0062F}"/>
                    </a:ext>
                  </a:extLst>
                </p:cNvPr>
                <p:cNvGrpSpPr/>
                <p:nvPr/>
              </p:nvGrpSpPr>
              <p:grpSpPr>
                <a:xfrm>
                  <a:off x="3493407" y="6059442"/>
                  <a:ext cx="280089" cy="433798"/>
                  <a:chOff x="3122533" y="4602739"/>
                  <a:chExt cx="212932" cy="329787"/>
                </a:xfrm>
              </p:grpSpPr>
              <p:sp>
                <p:nvSpPr>
                  <p:cNvPr id="606" name="Oval 605">
                    <a:extLst>
                      <a:ext uri="{FF2B5EF4-FFF2-40B4-BE49-F238E27FC236}">
                        <a16:creationId xmlns:a16="http://schemas.microsoft.com/office/drawing/2014/main" id="{4E565B01-B79C-178C-D3D6-8519493AABE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4299" y="4857465"/>
                    <a:ext cx="210312" cy="75061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3175" cap="flat" cmpd="sng" algn="ctr">
                    <a:solidFill>
                      <a:sysClr val="windowText" lastClr="000000">
                        <a:lumMod val="50000"/>
                        <a:lumOff val="50000"/>
                      </a:sys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607" name="Rectangle 606">
                    <a:extLst>
                      <a:ext uri="{FF2B5EF4-FFF2-40B4-BE49-F238E27FC236}">
                        <a16:creationId xmlns:a16="http://schemas.microsoft.com/office/drawing/2014/main" id="{AA0BD3C8-731A-E7AB-B55E-D1766B929225}"/>
                      </a:ext>
                    </a:extLst>
                  </p:cNvPr>
                  <p:cNvSpPr/>
                  <p:nvPr/>
                </p:nvSpPr>
                <p:spPr>
                  <a:xfrm>
                    <a:off x="3123445" y="4644783"/>
                    <a:ext cx="212020" cy="256032"/>
                  </a:xfrm>
                  <a:prstGeom prst="rect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grpSp>
                <p:nvGrpSpPr>
                  <p:cNvPr id="608" name="Group 607">
                    <a:extLst>
                      <a:ext uri="{FF2B5EF4-FFF2-40B4-BE49-F238E27FC236}">
                        <a16:creationId xmlns:a16="http://schemas.microsoft.com/office/drawing/2014/main" id="{852FD8C5-B19E-AB0F-A623-73E79131E45C}"/>
                      </a:ext>
                    </a:extLst>
                  </p:cNvPr>
                  <p:cNvGrpSpPr/>
                  <p:nvPr/>
                </p:nvGrpSpPr>
                <p:grpSpPr>
                  <a:xfrm>
                    <a:off x="3122533" y="4602739"/>
                    <a:ext cx="210312" cy="75061"/>
                    <a:chOff x="3122533" y="4631249"/>
                    <a:chExt cx="210312" cy="27069"/>
                  </a:xfrm>
                </p:grpSpPr>
                <p:sp>
                  <p:nvSpPr>
                    <p:cNvPr id="609" name="Oval 608">
                      <a:extLst>
                        <a:ext uri="{FF2B5EF4-FFF2-40B4-BE49-F238E27FC236}">
                          <a16:creationId xmlns:a16="http://schemas.microsoft.com/office/drawing/2014/main" id="{7F36D087-8C88-4C04-2C75-C27F33FDDFE8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22533" y="4631249"/>
                      <a:ext cx="210312" cy="27069"/>
                    </a:xfrm>
                    <a:prstGeom prst="ellipse">
                      <a:avLst/>
                    </a:prstGeom>
                    <a:solidFill>
                      <a:srgbClr val="FFFF00"/>
                    </a:soli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610" name="Oval 609">
                      <a:extLst>
                        <a:ext uri="{FF2B5EF4-FFF2-40B4-BE49-F238E27FC236}">
                          <a16:creationId xmlns:a16="http://schemas.microsoft.com/office/drawing/2014/main" id="{13D3305A-A6CA-9883-415D-873A6B2D173B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265575" y="4640138"/>
                      <a:ext cx="45720" cy="5884"/>
                    </a:xfrm>
                    <a:prstGeom prst="ellipse">
                      <a:avLst/>
                    </a:prstGeom>
                    <a:gradFill flip="none" rotWithShape="1">
                      <a:gsLst>
                        <a:gs pos="57000">
                          <a:srgbClr val="FF9933"/>
                        </a:gs>
                        <a:gs pos="81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611" name="Oval 610">
                      <a:extLst>
                        <a:ext uri="{FF2B5EF4-FFF2-40B4-BE49-F238E27FC236}">
                          <a16:creationId xmlns:a16="http://schemas.microsoft.com/office/drawing/2014/main" id="{05D1191D-C8FE-E284-A3CF-E2B2B7627C81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3258" y="4640138"/>
                      <a:ext cx="45720" cy="5884"/>
                    </a:xfrm>
                    <a:prstGeom prst="ellipse">
                      <a:avLst/>
                    </a:prstGeom>
                    <a:gradFill flip="none" rotWithShape="1">
                      <a:gsLst>
                        <a:gs pos="52000">
                          <a:srgbClr val="FF9933"/>
                        </a:gs>
                        <a:gs pos="83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</p:grpSp>
            </p:grpSp>
            <p:grpSp>
              <p:nvGrpSpPr>
                <p:cNvPr id="547" name="Group 546">
                  <a:extLst>
                    <a:ext uri="{FF2B5EF4-FFF2-40B4-BE49-F238E27FC236}">
                      <a16:creationId xmlns:a16="http://schemas.microsoft.com/office/drawing/2014/main" id="{CAD8E45A-54ED-DDD2-777B-CEB6E78C31AF}"/>
                    </a:ext>
                  </a:extLst>
                </p:cNvPr>
                <p:cNvGrpSpPr/>
                <p:nvPr/>
              </p:nvGrpSpPr>
              <p:grpSpPr>
                <a:xfrm>
                  <a:off x="3493407" y="5712501"/>
                  <a:ext cx="280089" cy="433798"/>
                  <a:chOff x="3122533" y="4602739"/>
                  <a:chExt cx="212932" cy="329787"/>
                </a:xfrm>
              </p:grpSpPr>
              <p:sp>
                <p:nvSpPr>
                  <p:cNvPr id="600" name="Oval 599">
                    <a:extLst>
                      <a:ext uri="{FF2B5EF4-FFF2-40B4-BE49-F238E27FC236}">
                        <a16:creationId xmlns:a16="http://schemas.microsoft.com/office/drawing/2014/main" id="{F9EFEE4C-17A3-682D-34E0-F289C9B7F782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4299" y="4857465"/>
                    <a:ext cx="210312" cy="75061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3175" cap="flat" cmpd="sng" algn="ctr">
                    <a:solidFill>
                      <a:sysClr val="windowText" lastClr="000000">
                        <a:lumMod val="50000"/>
                        <a:lumOff val="50000"/>
                      </a:sys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601" name="Rectangle 600">
                    <a:extLst>
                      <a:ext uri="{FF2B5EF4-FFF2-40B4-BE49-F238E27FC236}">
                        <a16:creationId xmlns:a16="http://schemas.microsoft.com/office/drawing/2014/main" id="{10D30844-1B1E-B0EA-072D-914F3FEA6087}"/>
                      </a:ext>
                    </a:extLst>
                  </p:cNvPr>
                  <p:cNvSpPr/>
                  <p:nvPr/>
                </p:nvSpPr>
                <p:spPr>
                  <a:xfrm>
                    <a:off x="3123445" y="4644783"/>
                    <a:ext cx="212020" cy="256032"/>
                  </a:xfrm>
                  <a:prstGeom prst="rect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grpSp>
                <p:nvGrpSpPr>
                  <p:cNvPr id="602" name="Group 601">
                    <a:extLst>
                      <a:ext uri="{FF2B5EF4-FFF2-40B4-BE49-F238E27FC236}">
                        <a16:creationId xmlns:a16="http://schemas.microsoft.com/office/drawing/2014/main" id="{E8682223-F64D-464D-9296-933CCA2F0F2B}"/>
                      </a:ext>
                    </a:extLst>
                  </p:cNvPr>
                  <p:cNvGrpSpPr/>
                  <p:nvPr/>
                </p:nvGrpSpPr>
                <p:grpSpPr>
                  <a:xfrm>
                    <a:off x="3122533" y="4602739"/>
                    <a:ext cx="210312" cy="75061"/>
                    <a:chOff x="3122533" y="4631249"/>
                    <a:chExt cx="210312" cy="27069"/>
                  </a:xfrm>
                </p:grpSpPr>
                <p:sp>
                  <p:nvSpPr>
                    <p:cNvPr id="603" name="Oval 602">
                      <a:extLst>
                        <a:ext uri="{FF2B5EF4-FFF2-40B4-BE49-F238E27FC236}">
                          <a16:creationId xmlns:a16="http://schemas.microsoft.com/office/drawing/2014/main" id="{8FA8A7E0-4009-ECDB-53EC-4CB3EB49E8CC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22533" y="4631249"/>
                      <a:ext cx="210312" cy="27069"/>
                    </a:xfrm>
                    <a:prstGeom prst="ellipse">
                      <a:avLst/>
                    </a:prstGeom>
                    <a:solidFill>
                      <a:srgbClr val="FFFF00"/>
                    </a:soli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604" name="Oval 603">
                      <a:extLst>
                        <a:ext uri="{FF2B5EF4-FFF2-40B4-BE49-F238E27FC236}">
                          <a16:creationId xmlns:a16="http://schemas.microsoft.com/office/drawing/2014/main" id="{D5556780-CEA2-C4E7-05F9-69BF0BF22632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265575" y="4640138"/>
                      <a:ext cx="45720" cy="5884"/>
                    </a:xfrm>
                    <a:prstGeom prst="ellipse">
                      <a:avLst/>
                    </a:prstGeom>
                    <a:gradFill flip="none" rotWithShape="1">
                      <a:gsLst>
                        <a:gs pos="57000">
                          <a:srgbClr val="FF9933"/>
                        </a:gs>
                        <a:gs pos="81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605" name="Oval 604">
                      <a:extLst>
                        <a:ext uri="{FF2B5EF4-FFF2-40B4-BE49-F238E27FC236}">
                          <a16:creationId xmlns:a16="http://schemas.microsoft.com/office/drawing/2014/main" id="{D5ACF4A2-BEC5-8338-21DF-FCC688B66ADD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3258" y="4640138"/>
                      <a:ext cx="45720" cy="5884"/>
                    </a:xfrm>
                    <a:prstGeom prst="ellipse">
                      <a:avLst/>
                    </a:prstGeom>
                    <a:gradFill flip="none" rotWithShape="1">
                      <a:gsLst>
                        <a:gs pos="52000">
                          <a:srgbClr val="FF9933"/>
                        </a:gs>
                        <a:gs pos="83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</p:grpSp>
            </p:grpSp>
            <p:grpSp>
              <p:nvGrpSpPr>
                <p:cNvPr id="548" name="Group 547">
                  <a:extLst>
                    <a:ext uri="{FF2B5EF4-FFF2-40B4-BE49-F238E27FC236}">
                      <a16:creationId xmlns:a16="http://schemas.microsoft.com/office/drawing/2014/main" id="{65B4AE4D-E00C-F79B-8A6C-A6744ABBAE28}"/>
                    </a:ext>
                  </a:extLst>
                </p:cNvPr>
                <p:cNvGrpSpPr/>
                <p:nvPr/>
              </p:nvGrpSpPr>
              <p:grpSpPr>
                <a:xfrm>
                  <a:off x="3493407" y="5365560"/>
                  <a:ext cx="280089" cy="433798"/>
                  <a:chOff x="3122533" y="4602739"/>
                  <a:chExt cx="212932" cy="329787"/>
                </a:xfrm>
              </p:grpSpPr>
              <p:sp>
                <p:nvSpPr>
                  <p:cNvPr id="594" name="Oval 593">
                    <a:extLst>
                      <a:ext uri="{FF2B5EF4-FFF2-40B4-BE49-F238E27FC236}">
                        <a16:creationId xmlns:a16="http://schemas.microsoft.com/office/drawing/2014/main" id="{9E6B5C15-0488-D540-54AF-42F6E3B1F4B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4299" y="4857465"/>
                    <a:ext cx="210312" cy="75061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3175" cap="flat" cmpd="sng" algn="ctr">
                    <a:solidFill>
                      <a:sysClr val="windowText" lastClr="000000">
                        <a:lumMod val="50000"/>
                        <a:lumOff val="50000"/>
                      </a:sys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95" name="Rectangle 594">
                    <a:extLst>
                      <a:ext uri="{FF2B5EF4-FFF2-40B4-BE49-F238E27FC236}">
                        <a16:creationId xmlns:a16="http://schemas.microsoft.com/office/drawing/2014/main" id="{55509B1C-675C-91CC-2E40-2DC333D42581}"/>
                      </a:ext>
                    </a:extLst>
                  </p:cNvPr>
                  <p:cNvSpPr/>
                  <p:nvPr/>
                </p:nvSpPr>
                <p:spPr>
                  <a:xfrm>
                    <a:off x="3123445" y="4644783"/>
                    <a:ext cx="212020" cy="256032"/>
                  </a:xfrm>
                  <a:prstGeom prst="rect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grpSp>
                <p:nvGrpSpPr>
                  <p:cNvPr id="596" name="Group 595">
                    <a:extLst>
                      <a:ext uri="{FF2B5EF4-FFF2-40B4-BE49-F238E27FC236}">
                        <a16:creationId xmlns:a16="http://schemas.microsoft.com/office/drawing/2014/main" id="{386488AB-A859-E20F-57CC-4FB2733EC78A}"/>
                      </a:ext>
                    </a:extLst>
                  </p:cNvPr>
                  <p:cNvGrpSpPr/>
                  <p:nvPr/>
                </p:nvGrpSpPr>
                <p:grpSpPr>
                  <a:xfrm>
                    <a:off x="3122533" y="4602739"/>
                    <a:ext cx="210312" cy="75061"/>
                    <a:chOff x="3122533" y="4631249"/>
                    <a:chExt cx="210312" cy="27069"/>
                  </a:xfrm>
                </p:grpSpPr>
                <p:sp>
                  <p:nvSpPr>
                    <p:cNvPr id="597" name="Oval 596">
                      <a:extLst>
                        <a:ext uri="{FF2B5EF4-FFF2-40B4-BE49-F238E27FC236}">
                          <a16:creationId xmlns:a16="http://schemas.microsoft.com/office/drawing/2014/main" id="{92AFBA05-C4CA-DB58-33C6-2284D423C2A1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22533" y="4631249"/>
                      <a:ext cx="210312" cy="27069"/>
                    </a:xfrm>
                    <a:prstGeom prst="ellipse">
                      <a:avLst/>
                    </a:prstGeom>
                    <a:solidFill>
                      <a:srgbClr val="FFFF00"/>
                    </a:soli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98" name="Oval 597">
                      <a:extLst>
                        <a:ext uri="{FF2B5EF4-FFF2-40B4-BE49-F238E27FC236}">
                          <a16:creationId xmlns:a16="http://schemas.microsoft.com/office/drawing/2014/main" id="{2010E4EC-CA57-66E8-1F49-10F5CF0C56C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265575" y="4640138"/>
                      <a:ext cx="45720" cy="5884"/>
                    </a:xfrm>
                    <a:prstGeom prst="ellipse">
                      <a:avLst/>
                    </a:prstGeom>
                    <a:gradFill flip="none" rotWithShape="1">
                      <a:gsLst>
                        <a:gs pos="57000">
                          <a:srgbClr val="FF9933"/>
                        </a:gs>
                        <a:gs pos="81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99" name="Oval 598">
                      <a:extLst>
                        <a:ext uri="{FF2B5EF4-FFF2-40B4-BE49-F238E27FC236}">
                          <a16:creationId xmlns:a16="http://schemas.microsoft.com/office/drawing/2014/main" id="{40D5D76D-27ED-EABD-DFA5-9E610115A7C5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3258" y="4640138"/>
                      <a:ext cx="45720" cy="5884"/>
                    </a:xfrm>
                    <a:prstGeom prst="ellipse">
                      <a:avLst/>
                    </a:prstGeom>
                    <a:gradFill flip="none" rotWithShape="1">
                      <a:gsLst>
                        <a:gs pos="52000">
                          <a:srgbClr val="FF9933"/>
                        </a:gs>
                        <a:gs pos="83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</p:grpSp>
            </p:grpSp>
            <p:grpSp>
              <p:nvGrpSpPr>
                <p:cNvPr id="549" name="Group 548">
                  <a:extLst>
                    <a:ext uri="{FF2B5EF4-FFF2-40B4-BE49-F238E27FC236}">
                      <a16:creationId xmlns:a16="http://schemas.microsoft.com/office/drawing/2014/main" id="{CAD7C96B-200F-E165-9A65-3F6F7731422B}"/>
                    </a:ext>
                  </a:extLst>
                </p:cNvPr>
                <p:cNvGrpSpPr/>
                <p:nvPr/>
              </p:nvGrpSpPr>
              <p:grpSpPr>
                <a:xfrm>
                  <a:off x="3493407" y="5018620"/>
                  <a:ext cx="280089" cy="433798"/>
                  <a:chOff x="3122533" y="4602739"/>
                  <a:chExt cx="212932" cy="329787"/>
                </a:xfrm>
              </p:grpSpPr>
              <p:sp>
                <p:nvSpPr>
                  <p:cNvPr id="588" name="Oval 587">
                    <a:extLst>
                      <a:ext uri="{FF2B5EF4-FFF2-40B4-BE49-F238E27FC236}">
                        <a16:creationId xmlns:a16="http://schemas.microsoft.com/office/drawing/2014/main" id="{BB781949-D27A-BDBB-1811-CDC320881E0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4299" y="4857465"/>
                    <a:ext cx="210312" cy="75061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3175" cap="flat" cmpd="sng" algn="ctr">
                    <a:solidFill>
                      <a:sysClr val="windowText" lastClr="000000">
                        <a:lumMod val="50000"/>
                        <a:lumOff val="50000"/>
                      </a:sys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89" name="Rectangle 588">
                    <a:extLst>
                      <a:ext uri="{FF2B5EF4-FFF2-40B4-BE49-F238E27FC236}">
                        <a16:creationId xmlns:a16="http://schemas.microsoft.com/office/drawing/2014/main" id="{595C17C5-BCC8-88E1-B059-1A23B8FDF82E}"/>
                      </a:ext>
                    </a:extLst>
                  </p:cNvPr>
                  <p:cNvSpPr/>
                  <p:nvPr/>
                </p:nvSpPr>
                <p:spPr>
                  <a:xfrm>
                    <a:off x="3123445" y="4644783"/>
                    <a:ext cx="212020" cy="256032"/>
                  </a:xfrm>
                  <a:prstGeom prst="rect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grpSp>
                <p:nvGrpSpPr>
                  <p:cNvPr id="590" name="Group 589">
                    <a:extLst>
                      <a:ext uri="{FF2B5EF4-FFF2-40B4-BE49-F238E27FC236}">
                        <a16:creationId xmlns:a16="http://schemas.microsoft.com/office/drawing/2014/main" id="{04A90943-7674-F3D3-9339-DAE8D1F91EF5}"/>
                      </a:ext>
                    </a:extLst>
                  </p:cNvPr>
                  <p:cNvGrpSpPr/>
                  <p:nvPr/>
                </p:nvGrpSpPr>
                <p:grpSpPr>
                  <a:xfrm>
                    <a:off x="3122533" y="4602739"/>
                    <a:ext cx="210312" cy="75061"/>
                    <a:chOff x="3122533" y="4631249"/>
                    <a:chExt cx="210312" cy="27069"/>
                  </a:xfrm>
                </p:grpSpPr>
                <p:sp>
                  <p:nvSpPr>
                    <p:cNvPr id="591" name="Oval 590">
                      <a:extLst>
                        <a:ext uri="{FF2B5EF4-FFF2-40B4-BE49-F238E27FC236}">
                          <a16:creationId xmlns:a16="http://schemas.microsoft.com/office/drawing/2014/main" id="{A977AA27-55B8-EE75-4365-25461FCA54E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22533" y="4631249"/>
                      <a:ext cx="210312" cy="27069"/>
                    </a:xfrm>
                    <a:prstGeom prst="ellipse">
                      <a:avLst/>
                    </a:prstGeom>
                    <a:solidFill>
                      <a:srgbClr val="FFFF00"/>
                    </a:soli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92" name="Oval 591">
                      <a:extLst>
                        <a:ext uri="{FF2B5EF4-FFF2-40B4-BE49-F238E27FC236}">
                          <a16:creationId xmlns:a16="http://schemas.microsoft.com/office/drawing/2014/main" id="{604DC9C5-16CF-9CE1-DCD3-0AC8C7D586A5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265575" y="4640138"/>
                      <a:ext cx="45720" cy="5884"/>
                    </a:xfrm>
                    <a:prstGeom prst="ellipse">
                      <a:avLst/>
                    </a:prstGeom>
                    <a:gradFill flip="none" rotWithShape="1">
                      <a:gsLst>
                        <a:gs pos="57000">
                          <a:srgbClr val="FF9933"/>
                        </a:gs>
                        <a:gs pos="81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93" name="Oval 592">
                      <a:extLst>
                        <a:ext uri="{FF2B5EF4-FFF2-40B4-BE49-F238E27FC236}">
                          <a16:creationId xmlns:a16="http://schemas.microsoft.com/office/drawing/2014/main" id="{B870C024-5D0C-C777-F739-E17BCE738EE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3258" y="4640138"/>
                      <a:ext cx="45720" cy="5884"/>
                    </a:xfrm>
                    <a:prstGeom prst="ellipse">
                      <a:avLst/>
                    </a:prstGeom>
                    <a:gradFill flip="none" rotWithShape="1">
                      <a:gsLst>
                        <a:gs pos="52000">
                          <a:srgbClr val="FF9933"/>
                        </a:gs>
                        <a:gs pos="83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</p:grpSp>
            </p:grpSp>
            <p:grpSp>
              <p:nvGrpSpPr>
                <p:cNvPr id="550" name="Group 549">
                  <a:extLst>
                    <a:ext uri="{FF2B5EF4-FFF2-40B4-BE49-F238E27FC236}">
                      <a16:creationId xmlns:a16="http://schemas.microsoft.com/office/drawing/2014/main" id="{53690CFC-5950-992B-6CDD-B22FD06A84CB}"/>
                    </a:ext>
                  </a:extLst>
                </p:cNvPr>
                <p:cNvGrpSpPr/>
                <p:nvPr/>
              </p:nvGrpSpPr>
              <p:grpSpPr>
                <a:xfrm>
                  <a:off x="3493407" y="4671679"/>
                  <a:ext cx="280089" cy="433798"/>
                  <a:chOff x="3122533" y="4602739"/>
                  <a:chExt cx="212932" cy="329787"/>
                </a:xfrm>
              </p:grpSpPr>
              <p:sp>
                <p:nvSpPr>
                  <p:cNvPr id="582" name="Oval 581">
                    <a:extLst>
                      <a:ext uri="{FF2B5EF4-FFF2-40B4-BE49-F238E27FC236}">
                        <a16:creationId xmlns:a16="http://schemas.microsoft.com/office/drawing/2014/main" id="{46495602-59ED-EFFD-EF7B-B849685A806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4299" y="4857465"/>
                    <a:ext cx="210312" cy="75061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3175" cap="flat" cmpd="sng" algn="ctr">
                    <a:solidFill>
                      <a:sysClr val="windowText" lastClr="000000">
                        <a:lumMod val="50000"/>
                        <a:lumOff val="50000"/>
                      </a:sys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83" name="Rectangle 582">
                    <a:extLst>
                      <a:ext uri="{FF2B5EF4-FFF2-40B4-BE49-F238E27FC236}">
                        <a16:creationId xmlns:a16="http://schemas.microsoft.com/office/drawing/2014/main" id="{24CD6DFE-8A1B-737F-1428-CBCB5CEFEB7C}"/>
                      </a:ext>
                    </a:extLst>
                  </p:cNvPr>
                  <p:cNvSpPr/>
                  <p:nvPr/>
                </p:nvSpPr>
                <p:spPr>
                  <a:xfrm>
                    <a:off x="3123445" y="4644783"/>
                    <a:ext cx="212020" cy="256032"/>
                  </a:xfrm>
                  <a:prstGeom prst="rect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grpSp>
                <p:nvGrpSpPr>
                  <p:cNvPr id="584" name="Group 583">
                    <a:extLst>
                      <a:ext uri="{FF2B5EF4-FFF2-40B4-BE49-F238E27FC236}">
                        <a16:creationId xmlns:a16="http://schemas.microsoft.com/office/drawing/2014/main" id="{53F68B60-03E7-A9CF-5712-B70E20B326A8}"/>
                      </a:ext>
                    </a:extLst>
                  </p:cNvPr>
                  <p:cNvGrpSpPr/>
                  <p:nvPr/>
                </p:nvGrpSpPr>
                <p:grpSpPr>
                  <a:xfrm>
                    <a:off x="3122533" y="4602739"/>
                    <a:ext cx="210312" cy="75061"/>
                    <a:chOff x="3122533" y="4631249"/>
                    <a:chExt cx="210312" cy="27069"/>
                  </a:xfrm>
                </p:grpSpPr>
                <p:sp>
                  <p:nvSpPr>
                    <p:cNvPr id="585" name="Oval 584">
                      <a:extLst>
                        <a:ext uri="{FF2B5EF4-FFF2-40B4-BE49-F238E27FC236}">
                          <a16:creationId xmlns:a16="http://schemas.microsoft.com/office/drawing/2014/main" id="{355CAB54-837E-F505-10CE-CAB3899AA058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22533" y="4631249"/>
                      <a:ext cx="210312" cy="27069"/>
                    </a:xfrm>
                    <a:prstGeom prst="ellipse">
                      <a:avLst/>
                    </a:prstGeom>
                    <a:solidFill>
                      <a:srgbClr val="FFFF00"/>
                    </a:soli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86" name="Oval 585">
                      <a:extLst>
                        <a:ext uri="{FF2B5EF4-FFF2-40B4-BE49-F238E27FC236}">
                          <a16:creationId xmlns:a16="http://schemas.microsoft.com/office/drawing/2014/main" id="{6D54561B-975E-DA0D-886C-09D0B786529B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265575" y="4640138"/>
                      <a:ext cx="45720" cy="5884"/>
                    </a:xfrm>
                    <a:prstGeom prst="ellipse">
                      <a:avLst/>
                    </a:prstGeom>
                    <a:solidFill>
                      <a:srgbClr val="FFFF00"/>
                    </a:soli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87" name="Oval 586">
                      <a:extLst>
                        <a:ext uri="{FF2B5EF4-FFF2-40B4-BE49-F238E27FC236}">
                          <a16:creationId xmlns:a16="http://schemas.microsoft.com/office/drawing/2014/main" id="{619CFE8F-65A8-EAC5-B9E3-47E5B088EEF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3258" y="4640138"/>
                      <a:ext cx="45720" cy="5884"/>
                    </a:xfrm>
                    <a:prstGeom prst="ellipse">
                      <a:avLst/>
                    </a:prstGeom>
                    <a:solidFill>
                      <a:srgbClr val="FFFF00"/>
                    </a:soli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</p:grpSp>
            </p:grpSp>
            <p:cxnSp>
              <p:nvCxnSpPr>
                <p:cNvPr id="551" name="Straight Connector 550">
                  <a:extLst>
                    <a:ext uri="{FF2B5EF4-FFF2-40B4-BE49-F238E27FC236}">
                      <a16:creationId xmlns:a16="http://schemas.microsoft.com/office/drawing/2014/main" id="{DD3E47D6-7B5C-DE2E-420F-C28D380D85F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54141" y="1409461"/>
                  <a:ext cx="1015" cy="3288398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0070C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52" name="Straight Connector 551">
                  <a:extLst>
                    <a:ext uri="{FF2B5EF4-FFF2-40B4-BE49-F238E27FC236}">
                      <a16:creationId xmlns:a16="http://schemas.microsoft.com/office/drawing/2014/main" id="{49B66E11-9E37-5421-4338-4F11A60073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17239" y="1192642"/>
                  <a:ext cx="0" cy="3501041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002060"/>
                  </a:solidFill>
                  <a:prstDash val="solid"/>
                  <a:miter lim="800000"/>
                </a:ln>
                <a:effectLst/>
              </p:spPr>
            </p:cxnSp>
            <p:grpSp>
              <p:nvGrpSpPr>
                <p:cNvPr id="553" name="Group 552">
                  <a:extLst>
                    <a:ext uri="{FF2B5EF4-FFF2-40B4-BE49-F238E27FC236}">
                      <a16:creationId xmlns:a16="http://schemas.microsoft.com/office/drawing/2014/main" id="{F6CCA067-EF73-5FE1-412C-36B99579B9CE}"/>
                    </a:ext>
                  </a:extLst>
                </p:cNvPr>
                <p:cNvGrpSpPr/>
                <p:nvPr/>
              </p:nvGrpSpPr>
              <p:grpSpPr>
                <a:xfrm>
                  <a:off x="3493407" y="3937008"/>
                  <a:ext cx="280089" cy="439143"/>
                  <a:chOff x="3123489" y="3052285"/>
                  <a:chExt cx="212932" cy="333850"/>
                </a:xfrm>
              </p:grpSpPr>
              <p:sp>
                <p:nvSpPr>
                  <p:cNvPr id="574" name="Oval 573">
                    <a:extLst>
                      <a:ext uri="{FF2B5EF4-FFF2-40B4-BE49-F238E27FC236}">
                        <a16:creationId xmlns:a16="http://schemas.microsoft.com/office/drawing/2014/main" id="{E2E37231-E93A-8766-FD8B-1103C4A8F46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316207"/>
                    <a:ext cx="210312" cy="69928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3175" cap="flat" cmpd="sng" algn="ctr">
                    <a:solidFill>
                      <a:sysClr val="windowText" lastClr="000000">
                        <a:lumMod val="50000"/>
                        <a:lumOff val="50000"/>
                      </a:sys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75" name="Rectangle 574">
                    <a:extLst>
                      <a:ext uri="{FF2B5EF4-FFF2-40B4-BE49-F238E27FC236}">
                        <a16:creationId xmlns:a16="http://schemas.microsoft.com/office/drawing/2014/main" id="{E0883BD7-1D16-E84D-9B8F-F83E6716D494}"/>
                      </a:ext>
                    </a:extLst>
                  </p:cNvPr>
                  <p:cNvSpPr/>
                  <p:nvPr/>
                </p:nvSpPr>
                <p:spPr>
                  <a:xfrm>
                    <a:off x="3124401" y="3093404"/>
                    <a:ext cx="212020" cy="259293"/>
                  </a:xfrm>
                  <a:prstGeom prst="rect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grpSp>
                <p:nvGrpSpPr>
                  <p:cNvPr id="576" name="Group 575">
                    <a:extLst>
                      <a:ext uri="{FF2B5EF4-FFF2-40B4-BE49-F238E27FC236}">
                        <a16:creationId xmlns:a16="http://schemas.microsoft.com/office/drawing/2014/main" id="{FB83DF6A-C7FD-C85C-E5B9-A29A72EEE146}"/>
                      </a:ext>
                    </a:extLst>
                  </p:cNvPr>
                  <p:cNvGrpSpPr/>
                  <p:nvPr/>
                </p:nvGrpSpPr>
                <p:grpSpPr>
                  <a:xfrm>
                    <a:off x="3123489" y="3052285"/>
                    <a:ext cx="210312" cy="69928"/>
                    <a:chOff x="3123489" y="3080795"/>
                    <a:chExt cx="210312" cy="25218"/>
                  </a:xfrm>
                </p:grpSpPr>
                <p:sp>
                  <p:nvSpPr>
                    <p:cNvPr id="577" name="Oval 576">
                      <a:extLst>
                        <a:ext uri="{FF2B5EF4-FFF2-40B4-BE49-F238E27FC236}">
                          <a16:creationId xmlns:a16="http://schemas.microsoft.com/office/drawing/2014/main" id="{C2EBE17F-094E-0C8B-5D4F-0CD470988D98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23489" y="3080795"/>
                      <a:ext cx="210312" cy="25218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FF9933"/>
                        </a:gs>
                        <a:gs pos="53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27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78" name="Oval 577">
                      <a:extLst>
                        <a:ext uri="{FF2B5EF4-FFF2-40B4-BE49-F238E27FC236}">
                          <a16:creationId xmlns:a16="http://schemas.microsoft.com/office/drawing/2014/main" id="{C43C68BE-BFA6-D09A-F4C6-F2A837914B42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266531" y="3089076"/>
                      <a:ext cx="45720" cy="5482"/>
                    </a:xfrm>
                    <a:prstGeom prst="ellipse">
                      <a:avLst/>
                    </a:prstGeom>
                    <a:gradFill flip="none" rotWithShape="1">
                      <a:gsLst>
                        <a:gs pos="57000">
                          <a:srgbClr val="FF9933"/>
                        </a:gs>
                        <a:gs pos="81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79" name="Oval 578">
                      <a:extLst>
                        <a:ext uri="{FF2B5EF4-FFF2-40B4-BE49-F238E27FC236}">
                          <a16:creationId xmlns:a16="http://schemas.microsoft.com/office/drawing/2014/main" id="{9B277AFF-72B2-9D97-24D5-321C7BDBDDD8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4214" y="3089076"/>
                      <a:ext cx="45720" cy="5482"/>
                    </a:xfrm>
                    <a:prstGeom prst="ellipse">
                      <a:avLst/>
                    </a:prstGeom>
                    <a:gradFill flip="none" rotWithShape="1">
                      <a:gsLst>
                        <a:gs pos="52000">
                          <a:srgbClr val="FF9933"/>
                        </a:gs>
                        <a:gs pos="83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80" name="Oval 579">
                      <a:extLst>
                        <a:ext uri="{FF2B5EF4-FFF2-40B4-BE49-F238E27FC236}">
                          <a16:creationId xmlns:a16="http://schemas.microsoft.com/office/drawing/2014/main" id="{A58E1333-448F-6505-C36A-8DE0051E3265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221567" y="3096510"/>
                      <a:ext cx="45720" cy="5482"/>
                    </a:xfrm>
                    <a:prstGeom prst="ellipse">
                      <a:avLst/>
                    </a:prstGeom>
                    <a:gradFill flip="none" rotWithShape="1">
                      <a:gsLst>
                        <a:gs pos="56000">
                          <a:srgbClr val="FF9933"/>
                        </a:gs>
                        <a:gs pos="78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81" name="Oval 580">
                      <a:extLst>
                        <a:ext uri="{FF2B5EF4-FFF2-40B4-BE49-F238E27FC236}">
                          <a16:creationId xmlns:a16="http://schemas.microsoft.com/office/drawing/2014/main" id="{2089F933-EF9D-67D5-8CE5-32DC284A6D0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97475" y="3084661"/>
                      <a:ext cx="45720" cy="5482"/>
                    </a:xfrm>
                    <a:prstGeom prst="ellipse">
                      <a:avLst/>
                    </a:prstGeom>
                    <a:gradFill flip="none" rotWithShape="1">
                      <a:gsLst>
                        <a:gs pos="55000">
                          <a:srgbClr val="FF9933"/>
                        </a:gs>
                        <a:gs pos="84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</p:grpSp>
            </p:grpSp>
            <p:grpSp>
              <p:nvGrpSpPr>
                <p:cNvPr id="554" name="Group 553">
                  <a:extLst>
                    <a:ext uri="{FF2B5EF4-FFF2-40B4-BE49-F238E27FC236}">
                      <a16:creationId xmlns:a16="http://schemas.microsoft.com/office/drawing/2014/main" id="{1C8D5FC5-37D5-9B81-E7AF-641D12A3DA7F}"/>
                    </a:ext>
                  </a:extLst>
                </p:cNvPr>
                <p:cNvGrpSpPr/>
                <p:nvPr/>
              </p:nvGrpSpPr>
              <p:grpSpPr>
                <a:xfrm>
                  <a:off x="3493407" y="2913694"/>
                  <a:ext cx="280089" cy="439143"/>
                  <a:chOff x="3123489" y="3052285"/>
                  <a:chExt cx="212932" cy="333850"/>
                </a:xfrm>
              </p:grpSpPr>
              <p:sp>
                <p:nvSpPr>
                  <p:cNvPr id="566" name="Oval 565">
                    <a:extLst>
                      <a:ext uri="{FF2B5EF4-FFF2-40B4-BE49-F238E27FC236}">
                        <a16:creationId xmlns:a16="http://schemas.microsoft.com/office/drawing/2014/main" id="{D3DFD5FA-DD6E-2DB0-A023-0DBC6073B16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316207"/>
                    <a:ext cx="210312" cy="69928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3175" cap="flat" cmpd="sng" algn="ctr">
                    <a:solidFill>
                      <a:sysClr val="windowText" lastClr="000000">
                        <a:lumMod val="50000"/>
                        <a:lumOff val="50000"/>
                      </a:sys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67" name="Rectangle 566">
                    <a:extLst>
                      <a:ext uri="{FF2B5EF4-FFF2-40B4-BE49-F238E27FC236}">
                        <a16:creationId xmlns:a16="http://schemas.microsoft.com/office/drawing/2014/main" id="{FE84647B-327B-23B7-CC66-62385229B2BC}"/>
                      </a:ext>
                    </a:extLst>
                  </p:cNvPr>
                  <p:cNvSpPr/>
                  <p:nvPr/>
                </p:nvSpPr>
                <p:spPr>
                  <a:xfrm>
                    <a:off x="3124401" y="3093404"/>
                    <a:ext cx="212020" cy="259293"/>
                  </a:xfrm>
                  <a:prstGeom prst="rect">
                    <a:avLst/>
                  </a:prstGeom>
                  <a:gradFill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0" scaled="1"/>
                  </a:gra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grpSp>
                <p:nvGrpSpPr>
                  <p:cNvPr id="568" name="Group 567">
                    <a:extLst>
                      <a:ext uri="{FF2B5EF4-FFF2-40B4-BE49-F238E27FC236}">
                        <a16:creationId xmlns:a16="http://schemas.microsoft.com/office/drawing/2014/main" id="{9FAD70B1-43A7-C1A8-30BA-460F58E50B37}"/>
                      </a:ext>
                    </a:extLst>
                  </p:cNvPr>
                  <p:cNvGrpSpPr/>
                  <p:nvPr/>
                </p:nvGrpSpPr>
                <p:grpSpPr>
                  <a:xfrm>
                    <a:off x="3123489" y="3052285"/>
                    <a:ext cx="210312" cy="69928"/>
                    <a:chOff x="3123489" y="3080795"/>
                    <a:chExt cx="210312" cy="25218"/>
                  </a:xfrm>
                </p:grpSpPr>
                <p:sp>
                  <p:nvSpPr>
                    <p:cNvPr id="569" name="Oval 568">
                      <a:extLst>
                        <a:ext uri="{FF2B5EF4-FFF2-40B4-BE49-F238E27FC236}">
                          <a16:creationId xmlns:a16="http://schemas.microsoft.com/office/drawing/2014/main" id="{84ACCAB4-C00E-D358-B329-8B0A86F68D70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23489" y="3080795"/>
                      <a:ext cx="210312" cy="25218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rgbClr val="FF9933"/>
                        </a:gs>
                        <a:gs pos="53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27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70" name="Oval 569">
                      <a:extLst>
                        <a:ext uri="{FF2B5EF4-FFF2-40B4-BE49-F238E27FC236}">
                          <a16:creationId xmlns:a16="http://schemas.microsoft.com/office/drawing/2014/main" id="{C340862C-95B9-7CA3-C707-A1EDF398CA6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266531" y="3089076"/>
                      <a:ext cx="45720" cy="5482"/>
                    </a:xfrm>
                    <a:prstGeom prst="ellipse">
                      <a:avLst/>
                    </a:prstGeom>
                    <a:gradFill flip="none" rotWithShape="1">
                      <a:gsLst>
                        <a:gs pos="57000">
                          <a:srgbClr val="FF9933"/>
                        </a:gs>
                        <a:gs pos="81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71" name="Oval 570">
                      <a:extLst>
                        <a:ext uri="{FF2B5EF4-FFF2-40B4-BE49-F238E27FC236}">
                          <a16:creationId xmlns:a16="http://schemas.microsoft.com/office/drawing/2014/main" id="{3FA268B3-8B2E-A3E9-9CAA-18FEF9F0CE32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4214" y="3089076"/>
                      <a:ext cx="45720" cy="5482"/>
                    </a:xfrm>
                    <a:prstGeom prst="ellipse">
                      <a:avLst/>
                    </a:prstGeom>
                    <a:gradFill flip="none" rotWithShape="1">
                      <a:gsLst>
                        <a:gs pos="52000">
                          <a:srgbClr val="FF9933"/>
                        </a:gs>
                        <a:gs pos="83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72" name="Oval 571">
                      <a:extLst>
                        <a:ext uri="{FF2B5EF4-FFF2-40B4-BE49-F238E27FC236}">
                          <a16:creationId xmlns:a16="http://schemas.microsoft.com/office/drawing/2014/main" id="{722F7807-5A80-3A90-0A9A-08B6E5B8FAD1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221567" y="3096510"/>
                      <a:ext cx="45720" cy="5482"/>
                    </a:xfrm>
                    <a:prstGeom prst="ellipse">
                      <a:avLst/>
                    </a:prstGeom>
                    <a:gradFill flip="none" rotWithShape="1">
                      <a:gsLst>
                        <a:gs pos="56000">
                          <a:srgbClr val="FF9933"/>
                        </a:gs>
                        <a:gs pos="78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  <p:sp>
                  <p:nvSpPr>
                    <p:cNvPr id="573" name="Oval 572">
                      <a:extLst>
                        <a:ext uri="{FF2B5EF4-FFF2-40B4-BE49-F238E27FC236}">
                          <a16:creationId xmlns:a16="http://schemas.microsoft.com/office/drawing/2014/main" id="{22F29E9D-D07D-5366-D310-6C886583F493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97475" y="3084661"/>
                      <a:ext cx="45720" cy="5482"/>
                    </a:xfrm>
                    <a:prstGeom prst="ellipse">
                      <a:avLst/>
                    </a:prstGeom>
                    <a:gradFill flip="none" rotWithShape="1">
                      <a:gsLst>
                        <a:gs pos="55000">
                          <a:srgbClr val="FF9933"/>
                        </a:gs>
                        <a:gs pos="84000">
                          <a:srgbClr val="FFC000"/>
                        </a:gs>
                        <a:gs pos="100000">
                          <a:srgbClr val="FFCC66"/>
                        </a:gs>
                      </a:gsLst>
                      <a:lin ang="10800000" scaled="1"/>
                      <a:tileRect/>
                    </a:gradFill>
                    <a:ln w="3175" cap="flat" cmpd="sng" algn="ctr">
                      <a:solidFill>
                        <a:srgbClr val="808080">
                          <a:lumMod val="75000"/>
                        </a:srgbClr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</a:endParaRPr>
                    </a:p>
                  </p:txBody>
                </p:sp>
              </p:grpSp>
            </p:grpSp>
            <p:sp>
              <p:nvSpPr>
                <p:cNvPr id="555" name="Oval 554">
                  <a:extLst>
                    <a:ext uri="{FF2B5EF4-FFF2-40B4-BE49-F238E27FC236}">
                      <a16:creationId xmlns:a16="http://schemas.microsoft.com/office/drawing/2014/main" id="{0D5D7C80-66C4-0759-2935-53C9D9386C38}"/>
                    </a:ext>
                  </a:extLst>
                </p:cNvPr>
                <p:cNvSpPr/>
                <p:nvPr/>
              </p:nvSpPr>
              <p:spPr bwMode="auto">
                <a:xfrm>
                  <a:off x="3599573" y="4667434"/>
                  <a:ext cx="60138" cy="60138"/>
                </a:xfrm>
                <a:prstGeom prst="ellipse">
                  <a:avLst/>
                </a:prstGeom>
                <a:solidFill>
                  <a:srgbClr val="000000">
                    <a:lumMod val="65000"/>
                    <a:lumOff val="35000"/>
                  </a:srgbClr>
                </a:solidFill>
                <a:ln w="9525" cap="flat" cmpd="sng" algn="ctr">
                  <a:solidFill>
                    <a:srgbClr val="00206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 sz="1400" kern="0">
                    <a:solidFill>
                      <a:srgbClr val="000000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556" name="Straight Connector 555">
                  <a:extLst>
                    <a:ext uri="{FF2B5EF4-FFF2-40B4-BE49-F238E27FC236}">
                      <a16:creationId xmlns:a16="http://schemas.microsoft.com/office/drawing/2014/main" id="{6907E0D8-28E7-4E02-D4B9-04C3563C541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716787" y="1349595"/>
                  <a:ext cx="393" cy="1610897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FF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57" name="Straight Connector 556">
                  <a:extLst>
                    <a:ext uri="{FF2B5EF4-FFF2-40B4-BE49-F238E27FC236}">
                      <a16:creationId xmlns:a16="http://schemas.microsoft.com/office/drawing/2014/main" id="{FD995833-9ACE-29EC-219C-A2922EE96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18875" y="3398557"/>
                  <a:ext cx="0" cy="587232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FF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58" name="Straight Connector 557">
                  <a:extLst>
                    <a:ext uri="{FF2B5EF4-FFF2-40B4-BE49-F238E27FC236}">
                      <a16:creationId xmlns:a16="http://schemas.microsoft.com/office/drawing/2014/main" id="{E3D792A3-1CA9-9D7E-BE01-61183ED52F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16787" y="4426397"/>
                  <a:ext cx="0" cy="289596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FF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59" name="Straight Connector 558">
                  <a:extLst>
                    <a:ext uri="{FF2B5EF4-FFF2-40B4-BE49-F238E27FC236}">
                      <a16:creationId xmlns:a16="http://schemas.microsoft.com/office/drawing/2014/main" id="{DDCAB8E4-4856-57AC-B09F-396D232FB3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544686" y="1349595"/>
                  <a:ext cx="393" cy="1610897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FF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60" name="Straight Connector 559">
                  <a:extLst>
                    <a:ext uri="{FF2B5EF4-FFF2-40B4-BE49-F238E27FC236}">
                      <a16:creationId xmlns:a16="http://schemas.microsoft.com/office/drawing/2014/main" id="{6633F7D3-8158-B75F-D4C2-9083042951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46775" y="3398557"/>
                  <a:ext cx="0" cy="587232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FF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61" name="Straight Connector 560">
                  <a:extLst>
                    <a:ext uri="{FF2B5EF4-FFF2-40B4-BE49-F238E27FC236}">
                      <a16:creationId xmlns:a16="http://schemas.microsoft.com/office/drawing/2014/main" id="{A3D65785-4E5E-E4EA-CC50-2BDEB35F17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44686" y="4426410"/>
                  <a:ext cx="0" cy="289596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FF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62" name="Straight Connector 561">
                  <a:extLst>
                    <a:ext uri="{FF2B5EF4-FFF2-40B4-BE49-F238E27FC236}">
                      <a16:creationId xmlns:a16="http://schemas.microsoft.com/office/drawing/2014/main" id="{A029CC4D-3100-06CD-4813-DE8BFFB2AD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54141" y="1376715"/>
                  <a:ext cx="393" cy="1610897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0070C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63" name="Straight Connector 562">
                  <a:extLst>
                    <a:ext uri="{FF2B5EF4-FFF2-40B4-BE49-F238E27FC236}">
                      <a16:creationId xmlns:a16="http://schemas.microsoft.com/office/drawing/2014/main" id="{1E51A9F9-3F45-E5DC-463A-B399106A02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54141" y="3425676"/>
                  <a:ext cx="0" cy="587232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0070C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64" name="Straight Connector 563">
                  <a:extLst>
                    <a:ext uri="{FF2B5EF4-FFF2-40B4-BE49-F238E27FC236}">
                      <a16:creationId xmlns:a16="http://schemas.microsoft.com/office/drawing/2014/main" id="{CCAC7B36-4734-15BB-5B9A-5AD7E64994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6197" y="1332265"/>
                  <a:ext cx="393" cy="1610897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00206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65" name="Straight Connector 564">
                  <a:extLst>
                    <a:ext uri="{FF2B5EF4-FFF2-40B4-BE49-F238E27FC236}">
                      <a16:creationId xmlns:a16="http://schemas.microsoft.com/office/drawing/2014/main" id="{ED8F40F2-4760-8DE5-3895-4B798CC582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17239" y="3379764"/>
                  <a:ext cx="0" cy="587232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002060"/>
                  </a:solidFill>
                  <a:prstDash val="solid"/>
                  <a:miter lim="800000"/>
                </a:ln>
                <a:effectLst/>
              </p:spPr>
            </p:cxnSp>
          </p:grpSp>
        </p:grp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95C09CDB-EC27-B655-5641-7CCBD43BE544}"/>
                </a:ext>
              </a:extLst>
            </p:cNvPr>
            <p:cNvGrpSpPr/>
            <p:nvPr/>
          </p:nvGrpSpPr>
          <p:grpSpPr>
            <a:xfrm>
              <a:off x="2513994" y="1159597"/>
              <a:ext cx="803686" cy="5300598"/>
              <a:chOff x="2315296" y="1179777"/>
              <a:chExt cx="803686" cy="5300598"/>
            </a:xfrm>
          </p:grpSpPr>
          <p:grpSp>
            <p:nvGrpSpPr>
              <p:cNvPr id="439" name="Group 438">
                <a:extLst>
                  <a:ext uri="{FF2B5EF4-FFF2-40B4-BE49-F238E27FC236}">
                    <a16:creationId xmlns:a16="http://schemas.microsoft.com/office/drawing/2014/main" id="{53C9689F-3C18-A145-3EE5-5D52924FDA48}"/>
                  </a:ext>
                </a:extLst>
              </p:cNvPr>
              <p:cNvGrpSpPr/>
              <p:nvPr/>
            </p:nvGrpSpPr>
            <p:grpSpPr>
              <a:xfrm>
                <a:off x="2649993" y="6046577"/>
                <a:ext cx="280089" cy="433798"/>
                <a:chOff x="3122533" y="4602739"/>
                <a:chExt cx="212932" cy="329787"/>
              </a:xfrm>
            </p:grpSpPr>
            <p:sp>
              <p:nvSpPr>
                <p:cNvPr id="527" name="Oval 526">
                  <a:extLst>
                    <a:ext uri="{FF2B5EF4-FFF2-40B4-BE49-F238E27FC236}">
                      <a16:creationId xmlns:a16="http://schemas.microsoft.com/office/drawing/2014/main" id="{EFD956B2-5DD1-AA26-E3FF-87C36859BB4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4299" y="4857465"/>
                  <a:ext cx="210312" cy="75061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528" name="Rectangle 527">
                  <a:extLst>
                    <a:ext uri="{FF2B5EF4-FFF2-40B4-BE49-F238E27FC236}">
                      <a16:creationId xmlns:a16="http://schemas.microsoft.com/office/drawing/2014/main" id="{2BF96553-1C5E-CCD2-3F21-26315F025DD5}"/>
                    </a:ext>
                  </a:extLst>
                </p:cNvPr>
                <p:cNvSpPr/>
                <p:nvPr/>
              </p:nvSpPr>
              <p:spPr>
                <a:xfrm>
                  <a:off x="3123445" y="4644783"/>
                  <a:ext cx="212020" cy="25603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529" name="Group 528">
                  <a:extLst>
                    <a:ext uri="{FF2B5EF4-FFF2-40B4-BE49-F238E27FC236}">
                      <a16:creationId xmlns:a16="http://schemas.microsoft.com/office/drawing/2014/main" id="{66DEA9D5-90DB-2823-F542-8643B0E8832E}"/>
                    </a:ext>
                  </a:extLst>
                </p:cNvPr>
                <p:cNvGrpSpPr/>
                <p:nvPr/>
              </p:nvGrpSpPr>
              <p:grpSpPr>
                <a:xfrm>
                  <a:off x="3122533" y="4602739"/>
                  <a:ext cx="210312" cy="75061"/>
                  <a:chOff x="3122533" y="4631249"/>
                  <a:chExt cx="210312" cy="27069"/>
                </a:xfrm>
              </p:grpSpPr>
              <p:sp>
                <p:nvSpPr>
                  <p:cNvPr id="530" name="Oval 529">
                    <a:extLst>
                      <a:ext uri="{FF2B5EF4-FFF2-40B4-BE49-F238E27FC236}">
                        <a16:creationId xmlns:a16="http://schemas.microsoft.com/office/drawing/2014/main" id="{E7F0A093-5A32-1F5C-F344-D463DC0BC0E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2533" y="4631249"/>
                    <a:ext cx="210312" cy="27069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31" name="Oval 530">
                    <a:extLst>
                      <a:ext uri="{FF2B5EF4-FFF2-40B4-BE49-F238E27FC236}">
                        <a16:creationId xmlns:a16="http://schemas.microsoft.com/office/drawing/2014/main" id="{8CAEDC42-2FA8-D11D-DEA2-E015AE5284AC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5575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32" name="Oval 531">
                    <a:extLst>
                      <a:ext uri="{FF2B5EF4-FFF2-40B4-BE49-F238E27FC236}">
                        <a16:creationId xmlns:a16="http://schemas.microsoft.com/office/drawing/2014/main" id="{E8C292D7-D3DB-D8A1-5085-70474E4C2D3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3258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440" name="Group 439">
                <a:extLst>
                  <a:ext uri="{FF2B5EF4-FFF2-40B4-BE49-F238E27FC236}">
                    <a16:creationId xmlns:a16="http://schemas.microsoft.com/office/drawing/2014/main" id="{F48E8778-2BE2-8642-8DF8-41ED7FECF21E}"/>
                  </a:ext>
                </a:extLst>
              </p:cNvPr>
              <p:cNvGrpSpPr/>
              <p:nvPr/>
            </p:nvGrpSpPr>
            <p:grpSpPr>
              <a:xfrm>
                <a:off x="2649993" y="5689120"/>
                <a:ext cx="280089" cy="433798"/>
                <a:chOff x="3122533" y="4602739"/>
                <a:chExt cx="212932" cy="329787"/>
              </a:xfrm>
            </p:grpSpPr>
            <p:sp>
              <p:nvSpPr>
                <p:cNvPr id="521" name="Oval 520">
                  <a:extLst>
                    <a:ext uri="{FF2B5EF4-FFF2-40B4-BE49-F238E27FC236}">
                      <a16:creationId xmlns:a16="http://schemas.microsoft.com/office/drawing/2014/main" id="{321543BF-768F-E708-545B-ADC710A4F9E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4299" y="4857465"/>
                  <a:ext cx="210312" cy="75061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522" name="Rectangle 521">
                  <a:extLst>
                    <a:ext uri="{FF2B5EF4-FFF2-40B4-BE49-F238E27FC236}">
                      <a16:creationId xmlns:a16="http://schemas.microsoft.com/office/drawing/2014/main" id="{0E5D00DA-EB66-E569-C717-A61FBE2034D4}"/>
                    </a:ext>
                  </a:extLst>
                </p:cNvPr>
                <p:cNvSpPr/>
                <p:nvPr/>
              </p:nvSpPr>
              <p:spPr>
                <a:xfrm>
                  <a:off x="3123445" y="4644783"/>
                  <a:ext cx="212020" cy="25603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523" name="Group 522">
                  <a:extLst>
                    <a:ext uri="{FF2B5EF4-FFF2-40B4-BE49-F238E27FC236}">
                      <a16:creationId xmlns:a16="http://schemas.microsoft.com/office/drawing/2014/main" id="{FA318265-F42B-A49E-F0A9-5172C69B3A8B}"/>
                    </a:ext>
                  </a:extLst>
                </p:cNvPr>
                <p:cNvGrpSpPr/>
                <p:nvPr/>
              </p:nvGrpSpPr>
              <p:grpSpPr>
                <a:xfrm>
                  <a:off x="3122533" y="4602739"/>
                  <a:ext cx="210312" cy="75061"/>
                  <a:chOff x="3122533" y="4631249"/>
                  <a:chExt cx="210312" cy="27069"/>
                </a:xfrm>
              </p:grpSpPr>
              <p:sp>
                <p:nvSpPr>
                  <p:cNvPr id="524" name="Oval 523">
                    <a:extLst>
                      <a:ext uri="{FF2B5EF4-FFF2-40B4-BE49-F238E27FC236}">
                        <a16:creationId xmlns:a16="http://schemas.microsoft.com/office/drawing/2014/main" id="{12041003-DD01-EB85-08C6-3D330885EAB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2533" y="4631249"/>
                    <a:ext cx="210312" cy="27069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25" name="Oval 524">
                    <a:extLst>
                      <a:ext uri="{FF2B5EF4-FFF2-40B4-BE49-F238E27FC236}">
                        <a16:creationId xmlns:a16="http://schemas.microsoft.com/office/drawing/2014/main" id="{F30635E6-041D-10A7-1353-8A5BF2C0AB6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5575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26" name="Oval 525">
                    <a:extLst>
                      <a:ext uri="{FF2B5EF4-FFF2-40B4-BE49-F238E27FC236}">
                        <a16:creationId xmlns:a16="http://schemas.microsoft.com/office/drawing/2014/main" id="{61060322-76CC-A825-AFAB-E44FB689804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3258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441" name="Group 440">
                <a:extLst>
                  <a:ext uri="{FF2B5EF4-FFF2-40B4-BE49-F238E27FC236}">
                    <a16:creationId xmlns:a16="http://schemas.microsoft.com/office/drawing/2014/main" id="{CBE33F3C-B1AB-FC0C-5DE1-EC4BD909717F}"/>
                  </a:ext>
                </a:extLst>
              </p:cNvPr>
              <p:cNvGrpSpPr/>
              <p:nvPr/>
            </p:nvGrpSpPr>
            <p:grpSpPr>
              <a:xfrm>
                <a:off x="2649993" y="5331666"/>
                <a:ext cx="280089" cy="433798"/>
                <a:chOff x="3122533" y="4602739"/>
                <a:chExt cx="212932" cy="329787"/>
              </a:xfrm>
            </p:grpSpPr>
            <p:sp>
              <p:nvSpPr>
                <p:cNvPr id="515" name="Oval 514">
                  <a:extLst>
                    <a:ext uri="{FF2B5EF4-FFF2-40B4-BE49-F238E27FC236}">
                      <a16:creationId xmlns:a16="http://schemas.microsoft.com/office/drawing/2014/main" id="{F9C25EB9-964F-BD7C-2361-B530D44FB89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4299" y="4857465"/>
                  <a:ext cx="210312" cy="75061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516" name="Rectangle 515">
                  <a:extLst>
                    <a:ext uri="{FF2B5EF4-FFF2-40B4-BE49-F238E27FC236}">
                      <a16:creationId xmlns:a16="http://schemas.microsoft.com/office/drawing/2014/main" id="{4E64882B-F022-3881-7E20-3050EF000CE2}"/>
                    </a:ext>
                  </a:extLst>
                </p:cNvPr>
                <p:cNvSpPr/>
                <p:nvPr/>
              </p:nvSpPr>
              <p:spPr>
                <a:xfrm>
                  <a:off x="3123445" y="4644783"/>
                  <a:ext cx="212020" cy="25603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517" name="Group 516">
                  <a:extLst>
                    <a:ext uri="{FF2B5EF4-FFF2-40B4-BE49-F238E27FC236}">
                      <a16:creationId xmlns:a16="http://schemas.microsoft.com/office/drawing/2014/main" id="{4ACD8E91-FB04-A806-EFB1-EC7FEFCC1AE8}"/>
                    </a:ext>
                  </a:extLst>
                </p:cNvPr>
                <p:cNvGrpSpPr/>
                <p:nvPr/>
              </p:nvGrpSpPr>
              <p:grpSpPr>
                <a:xfrm>
                  <a:off x="3122533" y="4602739"/>
                  <a:ext cx="210312" cy="75061"/>
                  <a:chOff x="3122533" y="4631249"/>
                  <a:chExt cx="210312" cy="27069"/>
                </a:xfrm>
              </p:grpSpPr>
              <p:sp>
                <p:nvSpPr>
                  <p:cNvPr id="518" name="Oval 517">
                    <a:extLst>
                      <a:ext uri="{FF2B5EF4-FFF2-40B4-BE49-F238E27FC236}">
                        <a16:creationId xmlns:a16="http://schemas.microsoft.com/office/drawing/2014/main" id="{A5E02405-0105-974E-FEFA-E45504D3461C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2533" y="4631249"/>
                    <a:ext cx="210312" cy="27069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19" name="Oval 518">
                    <a:extLst>
                      <a:ext uri="{FF2B5EF4-FFF2-40B4-BE49-F238E27FC236}">
                        <a16:creationId xmlns:a16="http://schemas.microsoft.com/office/drawing/2014/main" id="{9DDC1119-E7C9-8C24-61EC-65C01620E004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5575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20" name="Oval 519">
                    <a:extLst>
                      <a:ext uri="{FF2B5EF4-FFF2-40B4-BE49-F238E27FC236}">
                        <a16:creationId xmlns:a16="http://schemas.microsoft.com/office/drawing/2014/main" id="{42000377-76F4-7518-7014-6936DE9EE00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3258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442" name="Group 441">
                <a:extLst>
                  <a:ext uri="{FF2B5EF4-FFF2-40B4-BE49-F238E27FC236}">
                    <a16:creationId xmlns:a16="http://schemas.microsoft.com/office/drawing/2014/main" id="{59FD5254-6CE7-6916-3A41-9F9000739995}"/>
                  </a:ext>
                </a:extLst>
              </p:cNvPr>
              <p:cNvGrpSpPr/>
              <p:nvPr/>
            </p:nvGrpSpPr>
            <p:grpSpPr>
              <a:xfrm>
                <a:off x="2649993" y="4974212"/>
                <a:ext cx="280089" cy="433798"/>
                <a:chOff x="3122533" y="4602739"/>
                <a:chExt cx="212932" cy="329787"/>
              </a:xfrm>
            </p:grpSpPr>
            <p:sp>
              <p:nvSpPr>
                <p:cNvPr id="509" name="Oval 508">
                  <a:extLst>
                    <a:ext uri="{FF2B5EF4-FFF2-40B4-BE49-F238E27FC236}">
                      <a16:creationId xmlns:a16="http://schemas.microsoft.com/office/drawing/2014/main" id="{3A1E04D6-C231-EF4F-C92F-4FA48338A4D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4299" y="4857465"/>
                  <a:ext cx="210312" cy="75061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510" name="Rectangle 509">
                  <a:extLst>
                    <a:ext uri="{FF2B5EF4-FFF2-40B4-BE49-F238E27FC236}">
                      <a16:creationId xmlns:a16="http://schemas.microsoft.com/office/drawing/2014/main" id="{133928EE-6B16-EDDA-CA5E-259D09508023}"/>
                    </a:ext>
                  </a:extLst>
                </p:cNvPr>
                <p:cNvSpPr/>
                <p:nvPr/>
              </p:nvSpPr>
              <p:spPr>
                <a:xfrm>
                  <a:off x="3123445" y="4644783"/>
                  <a:ext cx="212020" cy="25603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511" name="Group 510">
                  <a:extLst>
                    <a:ext uri="{FF2B5EF4-FFF2-40B4-BE49-F238E27FC236}">
                      <a16:creationId xmlns:a16="http://schemas.microsoft.com/office/drawing/2014/main" id="{C80CF614-0CEB-3143-0CC8-803DA0290A34}"/>
                    </a:ext>
                  </a:extLst>
                </p:cNvPr>
                <p:cNvGrpSpPr/>
                <p:nvPr/>
              </p:nvGrpSpPr>
              <p:grpSpPr>
                <a:xfrm>
                  <a:off x="3122533" y="4602739"/>
                  <a:ext cx="210312" cy="75061"/>
                  <a:chOff x="3122533" y="4631249"/>
                  <a:chExt cx="210312" cy="27069"/>
                </a:xfrm>
              </p:grpSpPr>
              <p:sp>
                <p:nvSpPr>
                  <p:cNvPr id="512" name="Oval 511">
                    <a:extLst>
                      <a:ext uri="{FF2B5EF4-FFF2-40B4-BE49-F238E27FC236}">
                        <a16:creationId xmlns:a16="http://schemas.microsoft.com/office/drawing/2014/main" id="{7F5F6A91-4D73-AFA1-3741-119DE698643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2533" y="4631249"/>
                    <a:ext cx="210312" cy="27069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13" name="Oval 512">
                    <a:extLst>
                      <a:ext uri="{FF2B5EF4-FFF2-40B4-BE49-F238E27FC236}">
                        <a16:creationId xmlns:a16="http://schemas.microsoft.com/office/drawing/2014/main" id="{DAA45CF8-0F89-D564-FA0E-BE3C80738DE4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5575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14" name="Oval 513">
                    <a:extLst>
                      <a:ext uri="{FF2B5EF4-FFF2-40B4-BE49-F238E27FC236}">
                        <a16:creationId xmlns:a16="http://schemas.microsoft.com/office/drawing/2014/main" id="{221A81E6-C0E0-D10A-AAA6-D49BAA2ABC34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3258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443" name="Group 442">
                <a:extLst>
                  <a:ext uri="{FF2B5EF4-FFF2-40B4-BE49-F238E27FC236}">
                    <a16:creationId xmlns:a16="http://schemas.microsoft.com/office/drawing/2014/main" id="{16CAFD95-529E-E64C-8BBE-74351D7261E1}"/>
                  </a:ext>
                </a:extLst>
              </p:cNvPr>
              <p:cNvGrpSpPr/>
              <p:nvPr/>
            </p:nvGrpSpPr>
            <p:grpSpPr>
              <a:xfrm>
                <a:off x="2649993" y="4616758"/>
                <a:ext cx="280089" cy="433798"/>
                <a:chOff x="3122533" y="4602739"/>
                <a:chExt cx="212932" cy="329787"/>
              </a:xfrm>
            </p:grpSpPr>
            <p:sp>
              <p:nvSpPr>
                <p:cNvPr id="503" name="Oval 502">
                  <a:extLst>
                    <a:ext uri="{FF2B5EF4-FFF2-40B4-BE49-F238E27FC236}">
                      <a16:creationId xmlns:a16="http://schemas.microsoft.com/office/drawing/2014/main" id="{D1C483FC-7213-208B-25C9-8C0BE060E1E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4299" y="4857465"/>
                  <a:ext cx="210312" cy="75061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504" name="Rectangle 503">
                  <a:extLst>
                    <a:ext uri="{FF2B5EF4-FFF2-40B4-BE49-F238E27FC236}">
                      <a16:creationId xmlns:a16="http://schemas.microsoft.com/office/drawing/2014/main" id="{3FBA02A8-3B4A-E729-2010-51F7BB4D7DCA}"/>
                    </a:ext>
                  </a:extLst>
                </p:cNvPr>
                <p:cNvSpPr/>
                <p:nvPr/>
              </p:nvSpPr>
              <p:spPr>
                <a:xfrm>
                  <a:off x="3123445" y="4644783"/>
                  <a:ext cx="212020" cy="25603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505" name="Group 504">
                  <a:extLst>
                    <a:ext uri="{FF2B5EF4-FFF2-40B4-BE49-F238E27FC236}">
                      <a16:creationId xmlns:a16="http://schemas.microsoft.com/office/drawing/2014/main" id="{F7089903-4946-45AE-0DEC-70F39B2C1FE2}"/>
                    </a:ext>
                  </a:extLst>
                </p:cNvPr>
                <p:cNvGrpSpPr/>
                <p:nvPr/>
              </p:nvGrpSpPr>
              <p:grpSpPr>
                <a:xfrm>
                  <a:off x="3122533" y="4602739"/>
                  <a:ext cx="210312" cy="75061"/>
                  <a:chOff x="3122533" y="4631249"/>
                  <a:chExt cx="210312" cy="27069"/>
                </a:xfrm>
              </p:grpSpPr>
              <p:sp>
                <p:nvSpPr>
                  <p:cNvPr id="506" name="Oval 505">
                    <a:extLst>
                      <a:ext uri="{FF2B5EF4-FFF2-40B4-BE49-F238E27FC236}">
                        <a16:creationId xmlns:a16="http://schemas.microsoft.com/office/drawing/2014/main" id="{03540514-02D0-1A1A-91AB-4678B702BCE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2533" y="4631249"/>
                    <a:ext cx="210312" cy="27069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07" name="Oval 506">
                    <a:extLst>
                      <a:ext uri="{FF2B5EF4-FFF2-40B4-BE49-F238E27FC236}">
                        <a16:creationId xmlns:a16="http://schemas.microsoft.com/office/drawing/2014/main" id="{6ABE53F5-69E7-1ACB-8599-319F8BE0A83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5575" y="4640138"/>
                    <a:ext cx="45720" cy="5884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08" name="Oval 507">
                    <a:extLst>
                      <a:ext uri="{FF2B5EF4-FFF2-40B4-BE49-F238E27FC236}">
                        <a16:creationId xmlns:a16="http://schemas.microsoft.com/office/drawing/2014/main" id="{A54093E8-8042-2C03-23FF-B2A74C1716FC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3258" y="4640138"/>
                    <a:ext cx="45720" cy="5884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cxnSp>
            <p:nvCxnSpPr>
              <p:cNvPr id="444" name="Straight Connector 443">
                <a:extLst>
                  <a:ext uri="{FF2B5EF4-FFF2-40B4-BE49-F238E27FC236}">
                    <a16:creationId xmlns:a16="http://schemas.microsoft.com/office/drawing/2014/main" id="{91292C50-05C1-1D70-B62D-C7C4E1D870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10727" y="1396596"/>
                <a:ext cx="1015" cy="3288398"/>
              </a:xfrm>
              <a:prstGeom prst="line">
                <a:avLst/>
              </a:prstGeom>
              <a:noFill/>
              <a:ln w="19050" cap="flat" cmpd="sng" algn="ctr">
                <a:solidFill>
                  <a:srgbClr val="0070C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45" name="Straight Connector 444">
                <a:extLst>
                  <a:ext uri="{FF2B5EF4-FFF2-40B4-BE49-F238E27FC236}">
                    <a16:creationId xmlns:a16="http://schemas.microsoft.com/office/drawing/2014/main" id="{F3ED98BC-AAF4-DCCC-94B1-E8F09B12BA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73825" y="1179777"/>
                <a:ext cx="0" cy="3501041"/>
              </a:xfrm>
              <a:prstGeom prst="line">
                <a:avLst/>
              </a:prstGeom>
              <a:noFill/>
              <a:ln w="19050" cap="flat" cmpd="sng" algn="ctr">
                <a:solidFill>
                  <a:srgbClr val="002060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446" name="Group 445">
                <a:extLst>
                  <a:ext uri="{FF2B5EF4-FFF2-40B4-BE49-F238E27FC236}">
                    <a16:creationId xmlns:a16="http://schemas.microsoft.com/office/drawing/2014/main" id="{E56DE6D1-0A5C-D460-B9A1-B41421206E57}"/>
                  </a:ext>
                </a:extLst>
              </p:cNvPr>
              <p:cNvGrpSpPr/>
              <p:nvPr/>
            </p:nvGrpSpPr>
            <p:grpSpPr>
              <a:xfrm>
                <a:off x="2649993" y="4253959"/>
                <a:ext cx="280089" cy="439143"/>
                <a:chOff x="3123489" y="3052285"/>
                <a:chExt cx="212932" cy="333850"/>
              </a:xfrm>
            </p:grpSpPr>
            <p:sp>
              <p:nvSpPr>
                <p:cNvPr id="495" name="Oval 494">
                  <a:extLst>
                    <a:ext uri="{FF2B5EF4-FFF2-40B4-BE49-F238E27FC236}">
                      <a16:creationId xmlns:a16="http://schemas.microsoft.com/office/drawing/2014/main" id="{A63D2754-6B4F-1FD4-52A1-30F07982D4D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3489" y="3316207"/>
                  <a:ext cx="210312" cy="69928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496" name="Rectangle 495">
                  <a:extLst>
                    <a:ext uri="{FF2B5EF4-FFF2-40B4-BE49-F238E27FC236}">
                      <a16:creationId xmlns:a16="http://schemas.microsoft.com/office/drawing/2014/main" id="{6F593DAE-5982-8CDE-C609-A24AF5A5BBA3}"/>
                    </a:ext>
                  </a:extLst>
                </p:cNvPr>
                <p:cNvSpPr/>
                <p:nvPr/>
              </p:nvSpPr>
              <p:spPr>
                <a:xfrm>
                  <a:off x="3124401" y="3093404"/>
                  <a:ext cx="212020" cy="259293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497" name="Group 496">
                  <a:extLst>
                    <a:ext uri="{FF2B5EF4-FFF2-40B4-BE49-F238E27FC236}">
                      <a16:creationId xmlns:a16="http://schemas.microsoft.com/office/drawing/2014/main" id="{3F272D88-73D0-E1D1-C003-9834CB84FA6E}"/>
                    </a:ext>
                  </a:extLst>
                </p:cNvPr>
                <p:cNvGrpSpPr/>
                <p:nvPr/>
              </p:nvGrpSpPr>
              <p:grpSpPr>
                <a:xfrm>
                  <a:off x="3123489" y="3052285"/>
                  <a:ext cx="210312" cy="69928"/>
                  <a:chOff x="3123489" y="3080795"/>
                  <a:chExt cx="210312" cy="25218"/>
                </a:xfrm>
              </p:grpSpPr>
              <p:sp>
                <p:nvSpPr>
                  <p:cNvPr id="498" name="Oval 497">
                    <a:extLst>
                      <a:ext uri="{FF2B5EF4-FFF2-40B4-BE49-F238E27FC236}">
                        <a16:creationId xmlns:a16="http://schemas.microsoft.com/office/drawing/2014/main" id="{A7271449-5F55-8C27-F368-0CED5E0AA2E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080795"/>
                    <a:ext cx="210312" cy="25218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99" name="Oval 498">
                    <a:extLst>
                      <a:ext uri="{FF2B5EF4-FFF2-40B4-BE49-F238E27FC236}">
                        <a16:creationId xmlns:a16="http://schemas.microsoft.com/office/drawing/2014/main" id="{3B7D97C1-C45A-4E00-390E-5EDDFFB81B4C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6531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00" name="Oval 499">
                    <a:extLst>
                      <a:ext uri="{FF2B5EF4-FFF2-40B4-BE49-F238E27FC236}">
                        <a16:creationId xmlns:a16="http://schemas.microsoft.com/office/drawing/2014/main" id="{1EF52D38-0A70-BDA7-BD8E-9A69E8AE5434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4214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01" name="Oval 500">
                    <a:extLst>
                      <a:ext uri="{FF2B5EF4-FFF2-40B4-BE49-F238E27FC236}">
                        <a16:creationId xmlns:a16="http://schemas.microsoft.com/office/drawing/2014/main" id="{1D08220B-9DE5-3F56-37AB-CEFF218C436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21567" y="3096510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6000">
                        <a:srgbClr val="FF9933"/>
                      </a:gs>
                      <a:gs pos="78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502" name="Oval 501">
                    <a:extLst>
                      <a:ext uri="{FF2B5EF4-FFF2-40B4-BE49-F238E27FC236}">
                        <a16:creationId xmlns:a16="http://schemas.microsoft.com/office/drawing/2014/main" id="{CD403C69-DF02-27B2-4ED1-A5E8C2B9B92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97475" y="3084661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5000">
                        <a:srgbClr val="FF9933"/>
                      </a:gs>
                      <a:gs pos="84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cxnSp>
            <p:nvCxnSpPr>
              <p:cNvPr id="447" name="Straight Connector 446">
                <a:extLst>
                  <a:ext uri="{FF2B5EF4-FFF2-40B4-BE49-F238E27FC236}">
                    <a16:creationId xmlns:a16="http://schemas.microsoft.com/office/drawing/2014/main" id="{EB754B54-A78D-2CF9-3C0A-3EAABBFB9A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75461" y="3385692"/>
                <a:ext cx="0" cy="587232"/>
              </a:xfrm>
              <a:prstGeom prst="line">
                <a:avLst/>
              </a:prstGeom>
              <a:noFill/>
              <a:ln w="1905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48" name="Straight Connector 447">
                <a:extLst>
                  <a:ext uri="{FF2B5EF4-FFF2-40B4-BE49-F238E27FC236}">
                    <a16:creationId xmlns:a16="http://schemas.microsoft.com/office/drawing/2014/main" id="{01AF63DD-31A3-56DA-D39C-CB32611BAB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03361" y="3385692"/>
                <a:ext cx="0" cy="587232"/>
              </a:xfrm>
              <a:prstGeom prst="line">
                <a:avLst/>
              </a:prstGeom>
              <a:noFill/>
              <a:ln w="1905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49" name="Straight Connector 448">
                <a:extLst>
                  <a:ext uri="{FF2B5EF4-FFF2-40B4-BE49-F238E27FC236}">
                    <a16:creationId xmlns:a16="http://schemas.microsoft.com/office/drawing/2014/main" id="{56B7A92E-D7CD-485D-3881-0A893D493C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10727" y="3412811"/>
                <a:ext cx="0" cy="587232"/>
              </a:xfrm>
              <a:prstGeom prst="line">
                <a:avLst/>
              </a:prstGeom>
              <a:noFill/>
              <a:ln w="19050" cap="flat" cmpd="sng" algn="ctr">
                <a:solidFill>
                  <a:srgbClr val="0070C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50" name="Straight Connector 449">
                <a:extLst>
                  <a:ext uri="{FF2B5EF4-FFF2-40B4-BE49-F238E27FC236}">
                    <a16:creationId xmlns:a16="http://schemas.microsoft.com/office/drawing/2014/main" id="{FB151F88-34E2-A45E-AF2A-3405267F58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73825" y="3366899"/>
                <a:ext cx="0" cy="587232"/>
              </a:xfrm>
              <a:prstGeom prst="line">
                <a:avLst/>
              </a:prstGeom>
              <a:noFill/>
              <a:ln w="19050" cap="flat" cmpd="sng" algn="ctr">
                <a:solidFill>
                  <a:srgbClr val="002060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451" name="Group 450">
                <a:extLst>
                  <a:ext uri="{FF2B5EF4-FFF2-40B4-BE49-F238E27FC236}">
                    <a16:creationId xmlns:a16="http://schemas.microsoft.com/office/drawing/2014/main" id="{CDB74606-8BCD-F473-15F6-A951CA561658}"/>
                  </a:ext>
                </a:extLst>
              </p:cNvPr>
              <p:cNvGrpSpPr/>
              <p:nvPr/>
            </p:nvGrpSpPr>
            <p:grpSpPr>
              <a:xfrm>
                <a:off x="2649993" y="3891160"/>
                <a:ext cx="280089" cy="439143"/>
                <a:chOff x="3123489" y="3052285"/>
                <a:chExt cx="212932" cy="333850"/>
              </a:xfrm>
            </p:grpSpPr>
            <p:sp>
              <p:nvSpPr>
                <p:cNvPr id="487" name="Oval 486">
                  <a:extLst>
                    <a:ext uri="{FF2B5EF4-FFF2-40B4-BE49-F238E27FC236}">
                      <a16:creationId xmlns:a16="http://schemas.microsoft.com/office/drawing/2014/main" id="{128C1F5C-DEE6-9EB9-3159-B0178ADC839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3489" y="3316207"/>
                  <a:ext cx="210312" cy="69928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488" name="Rectangle 487">
                  <a:extLst>
                    <a:ext uri="{FF2B5EF4-FFF2-40B4-BE49-F238E27FC236}">
                      <a16:creationId xmlns:a16="http://schemas.microsoft.com/office/drawing/2014/main" id="{3D4DA81D-AE32-BA7B-7EB3-22FAF9461F8B}"/>
                    </a:ext>
                  </a:extLst>
                </p:cNvPr>
                <p:cNvSpPr/>
                <p:nvPr/>
              </p:nvSpPr>
              <p:spPr>
                <a:xfrm>
                  <a:off x="3124401" y="3093404"/>
                  <a:ext cx="212020" cy="259293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489" name="Group 488">
                  <a:extLst>
                    <a:ext uri="{FF2B5EF4-FFF2-40B4-BE49-F238E27FC236}">
                      <a16:creationId xmlns:a16="http://schemas.microsoft.com/office/drawing/2014/main" id="{BD165878-D984-1ABC-6449-3804D12C7E12}"/>
                    </a:ext>
                  </a:extLst>
                </p:cNvPr>
                <p:cNvGrpSpPr/>
                <p:nvPr/>
              </p:nvGrpSpPr>
              <p:grpSpPr>
                <a:xfrm>
                  <a:off x="3123489" y="3052285"/>
                  <a:ext cx="210312" cy="69928"/>
                  <a:chOff x="3123489" y="3080795"/>
                  <a:chExt cx="210312" cy="25218"/>
                </a:xfrm>
              </p:grpSpPr>
              <p:sp>
                <p:nvSpPr>
                  <p:cNvPr id="490" name="Oval 489">
                    <a:extLst>
                      <a:ext uri="{FF2B5EF4-FFF2-40B4-BE49-F238E27FC236}">
                        <a16:creationId xmlns:a16="http://schemas.microsoft.com/office/drawing/2014/main" id="{04393BF1-4A48-B991-08DB-8578F3A131A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080795"/>
                    <a:ext cx="210312" cy="25218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91" name="Oval 490">
                    <a:extLst>
                      <a:ext uri="{FF2B5EF4-FFF2-40B4-BE49-F238E27FC236}">
                        <a16:creationId xmlns:a16="http://schemas.microsoft.com/office/drawing/2014/main" id="{4EB2693F-FF42-832B-4A59-BA4AB344987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6531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92" name="Oval 491">
                    <a:extLst>
                      <a:ext uri="{FF2B5EF4-FFF2-40B4-BE49-F238E27FC236}">
                        <a16:creationId xmlns:a16="http://schemas.microsoft.com/office/drawing/2014/main" id="{AD7ABAF0-2F2B-F996-B01D-FFE02862F8A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4214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93" name="Oval 492">
                    <a:extLst>
                      <a:ext uri="{FF2B5EF4-FFF2-40B4-BE49-F238E27FC236}">
                        <a16:creationId xmlns:a16="http://schemas.microsoft.com/office/drawing/2014/main" id="{BDA99CE4-13DE-7EF1-CFA6-483DE83520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21567" y="3096510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6000">
                        <a:srgbClr val="FF9933"/>
                      </a:gs>
                      <a:gs pos="78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94" name="Oval 493">
                    <a:extLst>
                      <a:ext uri="{FF2B5EF4-FFF2-40B4-BE49-F238E27FC236}">
                        <a16:creationId xmlns:a16="http://schemas.microsoft.com/office/drawing/2014/main" id="{4F3197E8-653E-D8D9-EB7D-DBF952274B9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97475" y="3084661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5000">
                        <a:srgbClr val="FF9933"/>
                      </a:gs>
                      <a:gs pos="84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452" name="Group 451">
                <a:extLst>
                  <a:ext uri="{FF2B5EF4-FFF2-40B4-BE49-F238E27FC236}">
                    <a16:creationId xmlns:a16="http://schemas.microsoft.com/office/drawing/2014/main" id="{4FF4D933-011D-7886-5FEF-41F218D3A151}"/>
                  </a:ext>
                </a:extLst>
              </p:cNvPr>
              <p:cNvGrpSpPr/>
              <p:nvPr/>
            </p:nvGrpSpPr>
            <p:grpSpPr>
              <a:xfrm>
                <a:off x="2649993" y="3528361"/>
                <a:ext cx="280089" cy="439143"/>
                <a:chOff x="3123489" y="3052285"/>
                <a:chExt cx="212932" cy="333850"/>
              </a:xfrm>
            </p:grpSpPr>
            <p:sp>
              <p:nvSpPr>
                <p:cNvPr id="479" name="Oval 478">
                  <a:extLst>
                    <a:ext uri="{FF2B5EF4-FFF2-40B4-BE49-F238E27FC236}">
                      <a16:creationId xmlns:a16="http://schemas.microsoft.com/office/drawing/2014/main" id="{FED5F9F9-0205-C16F-1B14-505B12EE06B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3489" y="3316207"/>
                  <a:ext cx="210312" cy="69928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480" name="Rectangle 479">
                  <a:extLst>
                    <a:ext uri="{FF2B5EF4-FFF2-40B4-BE49-F238E27FC236}">
                      <a16:creationId xmlns:a16="http://schemas.microsoft.com/office/drawing/2014/main" id="{17CEAE6F-A29C-1E5D-D082-0C94F020BB6F}"/>
                    </a:ext>
                  </a:extLst>
                </p:cNvPr>
                <p:cNvSpPr/>
                <p:nvPr/>
              </p:nvSpPr>
              <p:spPr>
                <a:xfrm>
                  <a:off x="3124401" y="3093404"/>
                  <a:ext cx="212020" cy="259293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481" name="Group 480">
                  <a:extLst>
                    <a:ext uri="{FF2B5EF4-FFF2-40B4-BE49-F238E27FC236}">
                      <a16:creationId xmlns:a16="http://schemas.microsoft.com/office/drawing/2014/main" id="{471358ED-B368-9211-CF88-0583CE5D3BCB}"/>
                    </a:ext>
                  </a:extLst>
                </p:cNvPr>
                <p:cNvGrpSpPr/>
                <p:nvPr/>
              </p:nvGrpSpPr>
              <p:grpSpPr>
                <a:xfrm>
                  <a:off x="3123489" y="3052285"/>
                  <a:ext cx="210312" cy="69928"/>
                  <a:chOff x="3123489" y="3080795"/>
                  <a:chExt cx="210312" cy="25218"/>
                </a:xfrm>
              </p:grpSpPr>
              <p:sp>
                <p:nvSpPr>
                  <p:cNvPr id="482" name="Oval 481">
                    <a:extLst>
                      <a:ext uri="{FF2B5EF4-FFF2-40B4-BE49-F238E27FC236}">
                        <a16:creationId xmlns:a16="http://schemas.microsoft.com/office/drawing/2014/main" id="{F1FA5883-88A1-915A-C60F-077083A9E0F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080795"/>
                    <a:ext cx="210312" cy="25218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83" name="Oval 482">
                    <a:extLst>
                      <a:ext uri="{FF2B5EF4-FFF2-40B4-BE49-F238E27FC236}">
                        <a16:creationId xmlns:a16="http://schemas.microsoft.com/office/drawing/2014/main" id="{E3A5998E-112A-AF76-E157-9C984F5E5584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6531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84" name="Oval 483">
                    <a:extLst>
                      <a:ext uri="{FF2B5EF4-FFF2-40B4-BE49-F238E27FC236}">
                        <a16:creationId xmlns:a16="http://schemas.microsoft.com/office/drawing/2014/main" id="{4CED8EC1-66E9-58B1-9266-6CD418FB703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4214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85" name="Oval 484">
                    <a:extLst>
                      <a:ext uri="{FF2B5EF4-FFF2-40B4-BE49-F238E27FC236}">
                        <a16:creationId xmlns:a16="http://schemas.microsoft.com/office/drawing/2014/main" id="{EACD84D7-2655-DDE7-0D22-350A34AA0B6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21567" y="3096510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6000">
                        <a:srgbClr val="FF9933"/>
                      </a:gs>
                      <a:gs pos="78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86" name="Oval 485">
                    <a:extLst>
                      <a:ext uri="{FF2B5EF4-FFF2-40B4-BE49-F238E27FC236}">
                        <a16:creationId xmlns:a16="http://schemas.microsoft.com/office/drawing/2014/main" id="{D9388E1D-8D23-1FC2-C91C-0B1F728AE38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97475" y="3084661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5000">
                        <a:srgbClr val="FF9933"/>
                      </a:gs>
                      <a:gs pos="84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453" name="Group 452">
                <a:extLst>
                  <a:ext uri="{FF2B5EF4-FFF2-40B4-BE49-F238E27FC236}">
                    <a16:creationId xmlns:a16="http://schemas.microsoft.com/office/drawing/2014/main" id="{BDDBAC92-D4A9-91C5-61A4-488E52FAA347}"/>
                  </a:ext>
                </a:extLst>
              </p:cNvPr>
              <p:cNvGrpSpPr/>
              <p:nvPr/>
            </p:nvGrpSpPr>
            <p:grpSpPr>
              <a:xfrm>
                <a:off x="2649993" y="3165562"/>
                <a:ext cx="280089" cy="439143"/>
                <a:chOff x="3123489" y="3052285"/>
                <a:chExt cx="212932" cy="333850"/>
              </a:xfrm>
            </p:grpSpPr>
            <p:sp>
              <p:nvSpPr>
                <p:cNvPr id="471" name="Oval 470">
                  <a:extLst>
                    <a:ext uri="{FF2B5EF4-FFF2-40B4-BE49-F238E27FC236}">
                      <a16:creationId xmlns:a16="http://schemas.microsoft.com/office/drawing/2014/main" id="{D9918225-FAEA-F620-044D-FDEB9FF1C77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3489" y="3316207"/>
                  <a:ext cx="210312" cy="69928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472" name="Rectangle 471">
                  <a:extLst>
                    <a:ext uri="{FF2B5EF4-FFF2-40B4-BE49-F238E27FC236}">
                      <a16:creationId xmlns:a16="http://schemas.microsoft.com/office/drawing/2014/main" id="{C1F07DE0-0B68-7D0E-1AF2-42B52BC605A1}"/>
                    </a:ext>
                  </a:extLst>
                </p:cNvPr>
                <p:cNvSpPr/>
                <p:nvPr/>
              </p:nvSpPr>
              <p:spPr>
                <a:xfrm>
                  <a:off x="3124401" y="3093404"/>
                  <a:ext cx="212020" cy="259293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473" name="Group 472">
                  <a:extLst>
                    <a:ext uri="{FF2B5EF4-FFF2-40B4-BE49-F238E27FC236}">
                      <a16:creationId xmlns:a16="http://schemas.microsoft.com/office/drawing/2014/main" id="{9303232E-BECD-9C91-D413-A14A5D59B913}"/>
                    </a:ext>
                  </a:extLst>
                </p:cNvPr>
                <p:cNvGrpSpPr/>
                <p:nvPr/>
              </p:nvGrpSpPr>
              <p:grpSpPr>
                <a:xfrm>
                  <a:off x="3123489" y="3052285"/>
                  <a:ext cx="210312" cy="69928"/>
                  <a:chOff x="3123489" y="3080795"/>
                  <a:chExt cx="210312" cy="25218"/>
                </a:xfrm>
              </p:grpSpPr>
              <p:sp>
                <p:nvSpPr>
                  <p:cNvPr id="474" name="Oval 473">
                    <a:extLst>
                      <a:ext uri="{FF2B5EF4-FFF2-40B4-BE49-F238E27FC236}">
                        <a16:creationId xmlns:a16="http://schemas.microsoft.com/office/drawing/2014/main" id="{8BAA1A7D-EB1C-7517-7AE3-D803A8C26DD2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080795"/>
                    <a:ext cx="210312" cy="25218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75" name="Oval 474">
                    <a:extLst>
                      <a:ext uri="{FF2B5EF4-FFF2-40B4-BE49-F238E27FC236}">
                        <a16:creationId xmlns:a16="http://schemas.microsoft.com/office/drawing/2014/main" id="{AF05A873-BB90-79D9-4431-B6C9A3F9F01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6531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76" name="Oval 475">
                    <a:extLst>
                      <a:ext uri="{FF2B5EF4-FFF2-40B4-BE49-F238E27FC236}">
                        <a16:creationId xmlns:a16="http://schemas.microsoft.com/office/drawing/2014/main" id="{3D38D7D1-8FE4-FF72-E47A-B9A001063F1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4214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77" name="Oval 476">
                    <a:extLst>
                      <a:ext uri="{FF2B5EF4-FFF2-40B4-BE49-F238E27FC236}">
                        <a16:creationId xmlns:a16="http://schemas.microsoft.com/office/drawing/2014/main" id="{9CFC95B7-8843-089B-2F09-49733D8422D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21567" y="3096510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6000">
                        <a:srgbClr val="FF9933"/>
                      </a:gs>
                      <a:gs pos="78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78" name="Oval 477">
                    <a:extLst>
                      <a:ext uri="{FF2B5EF4-FFF2-40B4-BE49-F238E27FC236}">
                        <a16:creationId xmlns:a16="http://schemas.microsoft.com/office/drawing/2014/main" id="{634135A1-F77D-5880-DDF4-E85C3A90DF0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97475" y="3084661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5000">
                        <a:srgbClr val="FF9933"/>
                      </a:gs>
                      <a:gs pos="84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454" name="Group 453">
                <a:extLst>
                  <a:ext uri="{FF2B5EF4-FFF2-40B4-BE49-F238E27FC236}">
                    <a16:creationId xmlns:a16="http://schemas.microsoft.com/office/drawing/2014/main" id="{A3D9EBCD-F745-05A1-C55F-DF8B73D5C79B}"/>
                  </a:ext>
                </a:extLst>
              </p:cNvPr>
              <p:cNvGrpSpPr/>
              <p:nvPr/>
            </p:nvGrpSpPr>
            <p:grpSpPr>
              <a:xfrm>
                <a:off x="2649990" y="2802779"/>
                <a:ext cx="280092" cy="439129"/>
                <a:chOff x="3123482" y="3052285"/>
                <a:chExt cx="212934" cy="333838"/>
              </a:xfrm>
            </p:grpSpPr>
            <p:sp>
              <p:nvSpPr>
                <p:cNvPr id="463" name="Oval 462">
                  <a:extLst>
                    <a:ext uri="{FF2B5EF4-FFF2-40B4-BE49-F238E27FC236}">
                      <a16:creationId xmlns:a16="http://schemas.microsoft.com/office/drawing/2014/main" id="{98323E8D-F718-7AEF-2545-F7A425F973E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3482" y="3316195"/>
                  <a:ext cx="210312" cy="69928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464" name="Rectangle 463">
                  <a:extLst>
                    <a:ext uri="{FF2B5EF4-FFF2-40B4-BE49-F238E27FC236}">
                      <a16:creationId xmlns:a16="http://schemas.microsoft.com/office/drawing/2014/main" id="{DB81DA9C-7396-FE5F-80CB-8A485383381E}"/>
                    </a:ext>
                  </a:extLst>
                </p:cNvPr>
                <p:cNvSpPr/>
                <p:nvPr/>
              </p:nvSpPr>
              <p:spPr>
                <a:xfrm>
                  <a:off x="3124397" y="3093391"/>
                  <a:ext cx="212019" cy="25929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465" name="Group 464">
                  <a:extLst>
                    <a:ext uri="{FF2B5EF4-FFF2-40B4-BE49-F238E27FC236}">
                      <a16:creationId xmlns:a16="http://schemas.microsoft.com/office/drawing/2014/main" id="{6BF84C61-9328-3CD3-1484-AA80CAAA6AD4}"/>
                    </a:ext>
                  </a:extLst>
                </p:cNvPr>
                <p:cNvGrpSpPr/>
                <p:nvPr/>
              </p:nvGrpSpPr>
              <p:grpSpPr>
                <a:xfrm>
                  <a:off x="3123489" y="3052285"/>
                  <a:ext cx="210312" cy="69928"/>
                  <a:chOff x="3123489" y="3080795"/>
                  <a:chExt cx="210312" cy="25218"/>
                </a:xfrm>
              </p:grpSpPr>
              <p:sp>
                <p:nvSpPr>
                  <p:cNvPr id="466" name="Oval 465">
                    <a:extLst>
                      <a:ext uri="{FF2B5EF4-FFF2-40B4-BE49-F238E27FC236}">
                        <a16:creationId xmlns:a16="http://schemas.microsoft.com/office/drawing/2014/main" id="{CD4E05BB-B25F-A953-1000-04550A9F072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080795"/>
                    <a:ext cx="210312" cy="25218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27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67" name="Oval 466">
                    <a:extLst>
                      <a:ext uri="{FF2B5EF4-FFF2-40B4-BE49-F238E27FC236}">
                        <a16:creationId xmlns:a16="http://schemas.microsoft.com/office/drawing/2014/main" id="{C35C4CB2-D9B1-330D-2141-EDD70E013CC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6531" y="3089076"/>
                    <a:ext cx="45720" cy="5482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68" name="Oval 467">
                    <a:extLst>
                      <a:ext uri="{FF2B5EF4-FFF2-40B4-BE49-F238E27FC236}">
                        <a16:creationId xmlns:a16="http://schemas.microsoft.com/office/drawing/2014/main" id="{E09B0A3B-5CAD-E88E-D410-29AA0FDFB78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4214" y="3089076"/>
                    <a:ext cx="45720" cy="5482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69" name="Oval 468">
                    <a:extLst>
                      <a:ext uri="{FF2B5EF4-FFF2-40B4-BE49-F238E27FC236}">
                        <a16:creationId xmlns:a16="http://schemas.microsoft.com/office/drawing/2014/main" id="{50D380FD-E061-F4D4-B66B-B16E582AB02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21567" y="3096510"/>
                    <a:ext cx="45720" cy="5482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70" name="Oval 469">
                    <a:extLst>
                      <a:ext uri="{FF2B5EF4-FFF2-40B4-BE49-F238E27FC236}">
                        <a16:creationId xmlns:a16="http://schemas.microsoft.com/office/drawing/2014/main" id="{A5947127-9FD3-08D6-B42A-1C89A29FA0A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97475" y="3084661"/>
                    <a:ext cx="45720" cy="5482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cxnSp>
            <p:nvCxnSpPr>
              <p:cNvPr id="455" name="Straight Connector 454">
                <a:extLst>
                  <a:ext uri="{FF2B5EF4-FFF2-40B4-BE49-F238E27FC236}">
                    <a16:creationId xmlns:a16="http://schemas.microsoft.com/office/drawing/2014/main" id="{8AECBABE-9027-FB76-5F80-02C5AD7414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73373" y="2795010"/>
                <a:ext cx="1808" cy="54111"/>
              </a:xfrm>
              <a:prstGeom prst="line">
                <a:avLst/>
              </a:prstGeom>
              <a:noFill/>
              <a:ln w="1905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56" name="Straight Connector 455">
                <a:extLst>
                  <a:ext uri="{FF2B5EF4-FFF2-40B4-BE49-F238E27FC236}">
                    <a16:creationId xmlns:a16="http://schemas.microsoft.com/office/drawing/2014/main" id="{0E9B6675-D158-5CAB-31D2-6EF5CF09AC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99378" y="2789260"/>
                <a:ext cx="1894" cy="59861"/>
              </a:xfrm>
              <a:prstGeom prst="line">
                <a:avLst/>
              </a:prstGeom>
              <a:noFill/>
              <a:ln w="1905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57" name="Straight Connector 456">
                <a:extLst>
                  <a:ext uri="{FF2B5EF4-FFF2-40B4-BE49-F238E27FC236}">
                    <a16:creationId xmlns:a16="http://schemas.microsoft.com/office/drawing/2014/main" id="{FCBFBC75-47A2-8282-54B0-73F13A11FF9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10727" y="1265344"/>
                <a:ext cx="393" cy="1610897"/>
              </a:xfrm>
              <a:prstGeom prst="line">
                <a:avLst/>
              </a:prstGeom>
              <a:noFill/>
              <a:ln w="19050" cap="flat" cmpd="sng" algn="ctr">
                <a:solidFill>
                  <a:srgbClr val="0070C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58" name="Straight Connector 457">
                <a:extLst>
                  <a:ext uri="{FF2B5EF4-FFF2-40B4-BE49-F238E27FC236}">
                    <a16:creationId xmlns:a16="http://schemas.microsoft.com/office/drawing/2014/main" id="{C6DC44DD-2D98-3D8C-DE48-88989F05C06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72783" y="1220894"/>
                <a:ext cx="393" cy="1610897"/>
              </a:xfrm>
              <a:prstGeom prst="line">
                <a:avLst/>
              </a:prstGeom>
              <a:noFill/>
              <a:ln w="19050" cap="flat" cmpd="sng" algn="ctr">
                <a:solidFill>
                  <a:srgbClr val="00206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59" name="Straight Connector 458">
                <a:extLst>
                  <a:ext uri="{FF2B5EF4-FFF2-40B4-BE49-F238E27FC236}">
                    <a16:creationId xmlns:a16="http://schemas.microsoft.com/office/drawing/2014/main" id="{64139240-2A15-5E6A-34FA-244AF36768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15296" y="2659345"/>
                <a:ext cx="384082" cy="135154"/>
              </a:xfrm>
              <a:prstGeom prst="line">
                <a:avLst/>
              </a:prstGeom>
              <a:noFill/>
              <a:ln w="19050" cap="flat" cmpd="sng" algn="ctr">
                <a:solidFill>
                  <a:srgbClr val="00B05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60" name="Straight Connector 459">
                <a:extLst>
                  <a:ext uri="{FF2B5EF4-FFF2-40B4-BE49-F238E27FC236}">
                    <a16:creationId xmlns:a16="http://schemas.microsoft.com/office/drawing/2014/main" id="{A28B5E0F-6869-594A-3275-4BEB7C38DD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95142" y="1898399"/>
                <a:ext cx="206130" cy="890861"/>
              </a:xfrm>
              <a:prstGeom prst="line">
                <a:avLst/>
              </a:prstGeom>
              <a:noFill/>
              <a:ln w="19050" cap="flat" cmpd="sng" algn="ctr">
                <a:solidFill>
                  <a:srgbClr val="8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61" name="Straight Connector 460">
                <a:extLst>
                  <a:ext uri="{FF2B5EF4-FFF2-40B4-BE49-F238E27FC236}">
                    <a16:creationId xmlns:a16="http://schemas.microsoft.com/office/drawing/2014/main" id="{0D314792-A1D6-834B-8D03-9871008931E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78310" y="2170144"/>
                <a:ext cx="144163" cy="619565"/>
              </a:xfrm>
              <a:prstGeom prst="line">
                <a:avLst/>
              </a:prstGeom>
              <a:noFill/>
              <a:ln w="19050" cap="flat" cmpd="sng" algn="ctr">
                <a:solidFill>
                  <a:srgbClr val="8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462" name="Straight Connector 461">
                <a:extLst>
                  <a:ext uri="{FF2B5EF4-FFF2-40B4-BE49-F238E27FC236}">
                    <a16:creationId xmlns:a16="http://schemas.microsoft.com/office/drawing/2014/main" id="{2B13369A-D216-A364-07FF-7B293034480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70197" y="2722409"/>
                <a:ext cx="248785" cy="76639"/>
              </a:xfrm>
              <a:prstGeom prst="line">
                <a:avLst/>
              </a:prstGeom>
              <a:noFill/>
              <a:ln w="19050" cap="flat" cmpd="sng" algn="ctr">
                <a:solidFill>
                  <a:srgbClr val="00B050"/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946DFF70-8330-1610-E62E-809FA82AACC8}"/>
                </a:ext>
              </a:extLst>
            </p:cNvPr>
            <p:cNvGrpSpPr/>
            <p:nvPr/>
          </p:nvGrpSpPr>
          <p:grpSpPr>
            <a:xfrm>
              <a:off x="4246747" y="1224744"/>
              <a:ext cx="399073" cy="5353175"/>
              <a:chOff x="4001617" y="1221663"/>
              <a:chExt cx="399073" cy="5353175"/>
            </a:xfrm>
          </p:grpSpPr>
          <p:grpSp>
            <p:nvGrpSpPr>
              <p:cNvPr id="139" name="Group 138">
                <a:extLst>
                  <a:ext uri="{FF2B5EF4-FFF2-40B4-BE49-F238E27FC236}">
                    <a16:creationId xmlns:a16="http://schemas.microsoft.com/office/drawing/2014/main" id="{A890FC00-86F9-E4E5-B835-51D991249F65}"/>
                  </a:ext>
                </a:extLst>
              </p:cNvPr>
              <p:cNvGrpSpPr/>
              <p:nvPr/>
            </p:nvGrpSpPr>
            <p:grpSpPr>
              <a:xfrm>
                <a:off x="4001617" y="1603595"/>
                <a:ext cx="399073" cy="4971243"/>
                <a:chOff x="8069819" y="2944071"/>
                <a:chExt cx="303388" cy="3779297"/>
              </a:xfrm>
            </p:grpSpPr>
            <p:sp>
              <p:nvSpPr>
                <p:cNvPr id="433" name="Oval 432">
                  <a:extLst>
                    <a:ext uri="{FF2B5EF4-FFF2-40B4-BE49-F238E27FC236}">
                      <a16:creationId xmlns:a16="http://schemas.microsoft.com/office/drawing/2014/main" id="{18089143-7EC4-1103-4621-08901BD1C93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070211" y="2944071"/>
                  <a:ext cx="302996" cy="78374"/>
                </a:xfrm>
                <a:prstGeom prst="ellipse">
                  <a:avLst/>
                </a:prstGeom>
                <a:gradFill>
                  <a:gsLst>
                    <a:gs pos="0">
                      <a:srgbClr val="A5A5A5">
                        <a:lumMod val="50000"/>
                      </a:srgbClr>
                    </a:gs>
                    <a:gs pos="50000">
                      <a:srgbClr val="4472C4">
                        <a:lumMod val="60000"/>
                        <a:lumOff val="40000"/>
                      </a:srgbClr>
                    </a:gs>
                    <a:gs pos="100000">
                      <a:srgbClr val="A5A5A5">
                        <a:lumMod val="60000"/>
                        <a:lumOff val="40000"/>
                      </a:srgbClr>
                    </a:gs>
                  </a:gsLst>
                  <a:lin ang="108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2400" kern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34" name="Oval 433">
                  <a:extLst>
                    <a:ext uri="{FF2B5EF4-FFF2-40B4-BE49-F238E27FC236}">
                      <a16:creationId xmlns:a16="http://schemas.microsoft.com/office/drawing/2014/main" id="{E3A4514C-66D9-3399-6F8B-80A01910603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069819" y="6633420"/>
                  <a:ext cx="302996" cy="8994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A5A5A5">
                        <a:lumMod val="50000"/>
                      </a:srgbClr>
                    </a:gs>
                    <a:gs pos="50000">
                      <a:srgbClr val="4472C4">
                        <a:lumMod val="60000"/>
                        <a:lumOff val="40000"/>
                      </a:srgbClr>
                    </a:gs>
                    <a:gs pos="100000">
                      <a:srgbClr val="A5A5A5">
                        <a:lumMod val="60000"/>
                        <a:lumOff val="40000"/>
                      </a:srgbClr>
                    </a:gs>
                  </a:gsLst>
                  <a:lin ang="10800000" scaled="1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2400" kern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35" name="Rectangle 434">
                  <a:extLst>
                    <a:ext uri="{FF2B5EF4-FFF2-40B4-BE49-F238E27FC236}">
                      <a16:creationId xmlns:a16="http://schemas.microsoft.com/office/drawing/2014/main" id="{5A7AF4B4-C17E-F8D2-53FB-BE7184DC21DE}"/>
                    </a:ext>
                  </a:extLst>
                </p:cNvPr>
                <p:cNvSpPr/>
                <p:nvPr/>
              </p:nvSpPr>
              <p:spPr>
                <a:xfrm>
                  <a:off x="8069819" y="2974238"/>
                  <a:ext cx="302996" cy="3702560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A5A5A5">
                        <a:lumMod val="50000"/>
                      </a:srgbClr>
                    </a:gs>
                    <a:gs pos="50000">
                      <a:srgbClr val="4472C4">
                        <a:lumMod val="60000"/>
                        <a:lumOff val="40000"/>
                      </a:srgbClr>
                    </a:gs>
                    <a:gs pos="100000">
                      <a:srgbClr val="A5A5A5">
                        <a:lumMod val="60000"/>
                        <a:lumOff val="40000"/>
                      </a:srgbClr>
                    </a:gs>
                  </a:gsLst>
                  <a:lin ang="10800000" scaled="1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2400" kern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36" name="Rectangle 435">
                  <a:extLst>
                    <a:ext uri="{FF2B5EF4-FFF2-40B4-BE49-F238E27FC236}">
                      <a16:creationId xmlns:a16="http://schemas.microsoft.com/office/drawing/2014/main" id="{144E6129-A9BD-E1AB-22B2-2356D67F8A8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094848" y="2981699"/>
                  <a:ext cx="251796" cy="3695099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A5A5A5">
                        <a:lumMod val="50000"/>
                      </a:srgbClr>
                    </a:gs>
                    <a:gs pos="50000">
                      <a:srgbClr val="4472C4">
                        <a:lumMod val="60000"/>
                        <a:lumOff val="40000"/>
                      </a:srgbClr>
                    </a:gs>
                    <a:gs pos="100000">
                      <a:srgbClr val="A5A5A5">
                        <a:lumMod val="60000"/>
                        <a:lumOff val="40000"/>
                      </a:srgbClr>
                    </a:gs>
                  </a:gsLst>
                  <a:lin ang="0" scaled="1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2400" kern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37" name="Oval 436">
                  <a:extLst>
                    <a:ext uri="{FF2B5EF4-FFF2-40B4-BE49-F238E27FC236}">
                      <a16:creationId xmlns:a16="http://schemas.microsoft.com/office/drawing/2014/main" id="{22695747-CFA3-02CD-6E3C-CDD82522906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089405" y="2950145"/>
                  <a:ext cx="256032" cy="6622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A5A5A5">
                        <a:lumMod val="50000"/>
                      </a:srgbClr>
                    </a:gs>
                    <a:gs pos="50000">
                      <a:srgbClr val="4472C4">
                        <a:lumMod val="60000"/>
                        <a:lumOff val="40000"/>
                      </a:srgbClr>
                    </a:gs>
                    <a:gs pos="100000">
                      <a:srgbClr val="A5A5A5">
                        <a:lumMod val="60000"/>
                        <a:lumOff val="40000"/>
                      </a:srgbClr>
                    </a:gs>
                  </a:gsLst>
                  <a:lin ang="0" scaled="1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2400" kern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38" name="Oval 437">
                  <a:extLst>
                    <a:ext uri="{FF2B5EF4-FFF2-40B4-BE49-F238E27FC236}">
                      <a16:creationId xmlns:a16="http://schemas.microsoft.com/office/drawing/2014/main" id="{AF6EF7AA-7EC7-239F-650E-B4BB8322DB4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8093549" y="6634285"/>
                  <a:ext cx="251796" cy="73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>
                        <a:shade val="30000"/>
                        <a:satMod val="115000"/>
                      </a:srgbClr>
                    </a:gs>
                    <a:gs pos="50000">
                      <a:srgbClr val="FFFF00">
                        <a:shade val="67500"/>
                        <a:satMod val="115000"/>
                      </a:srgbClr>
                    </a:gs>
                    <a:gs pos="100000">
                      <a:srgbClr val="FFFF0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2400" kern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0E56DD34-2EDA-FFE3-8852-2ECD90F617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34099" y="2831791"/>
                <a:ext cx="331209" cy="3668915"/>
              </a:xfrm>
              <a:prstGeom prst="rect">
                <a:avLst/>
              </a:prstGeom>
              <a:solidFill>
                <a:srgbClr val="FFFF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95850EC2-4799-BC1D-C31D-194D3E4EEF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34099" y="2770891"/>
                <a:ext cx="331209" cy="87113"/>
              </a:xfrm>
              <a:prstGeom prst="ellipse">
                <a:avLst/>
              </a:prstGeom>
              <a:solidFill>
                <a:srgbClr val="FFFF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15FF043A-4A14-1B15-D045-62284E30148C}"/>
                  </a:ext>
                </a:extLst>
              </p:cNvPr>
              <p:cNvGrpSpPr/>
              <p:nvPr/>
            </p:nvGrpSpPr>
            <p:grpSpPr>
              <a:xfrm>
                <a:off x="4056889" y="6088463"/>
                <a:ext cx="280089" cy="433798"/>
                <a:chOff x="3122533" y="4602739"/>
                <a:chExt cx="212932" cy="329787"/>
              </a:xfrm>
            </p:grpSpPr>
            <p:sp>
              <p:nvSpPr>
                <p:cNvPr id="427" name="Oval 426">
                  <a:extLst>
                    <a:ext uri="{FF2B5EF4-FFF2-40B4-BE49-F238E27FC236}">
                      <a16:creationId xmlns:a16="http://schemas.microsoft.com/office/drawing/2014/main" id="{01902220-86E2-B08C-1BF6-13AA9773484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4299" y="4857465"/>
                  <a:ext cx="210312" cy="75061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428" name="Rectangle 427">
                  <a:extLst>
                    <a:ext uri="{FF2B5EF4-FFF2-40B4-BE49-F238E27FC236}">
                      <a16:creationId xmlns:a16="http://schemas.microsoft.com/office/drawing/2014/main" id="{78A4B68F-AC22-E5E1-58A6-41A76A842D79}"/>
                    </a:ext>
                  </a:extLst>
                </p:cNvPr>
                <p:cNvSpPr/>
                <p:nvPr/>
              </p:nvSpPr>
              <p:spPr>
                <a:xfrm>
                  <a:off x="3123445" y="4644783"/>
                  <a:ext cx="212020" cy="25603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429" name="Group 428">
                  <a:extLst>
                    <a:ext uri="{FF2B5EF4-FFF2-40B4-BE49-F238E27FC236}">
                      <a16:creationId xmlns:a16="http://schemas.microsoft.com/office/drawing/2014/main" id="{60A8439B-C519-DD6F-978E-7EE38485D956}"/>
                    </a:ext>
                  </a:extLst>
                </p:cNvPr>
                <p:cNvGrpSpPr/>
                <p:nvPr/>
              </p:nvGrpSpPr>
              <p:grpSpPr>
                <a:xfrm>
                  <a:off x="3122533" y="4602739"/>
                  <a:ext cx="210312" cy="75061"/>
                  <a:chOff x="3122533" y="4631249"/>
                  <a:chExt cx="210312" cy="27069"/>
                </a:xfrm>
              </p:grpSpPr>
              <p:sp>
                <p:nvSpPr>
                  <p:cNvPr id="430" name="Oval 429">
                    <a:extLst>
                      <a:ext uri="{FF2B5EF4-FFF2-40B4-BE49-F238E27FC236}">
                        <a16:creationId xmlns:a16="http://schemas.microsoft.com/office/drawing/2014/main" id="{6818EFC4-F2DE-5612-7A1D-0E6626A43FA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2533" y="4631249"/>
                    <a:ext cx="210312" cy="27069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31" name="Oval 430">
                    <a:extLst>
                      <a:ext uri="{FF2B5EF4-FFF2-40B4-BE49-F238E27FC236}">
                        <a16:creationId xmlns:a16="http://schemas.microsoft.com/office/drawing/2014/main" id="{D3213F71-7EA0-0314-760A-E38F601E56E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5575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32" name="Oval 431">
                    <a:extLst>
                      <a:ext uri="{FF2B5EF4-FFF2-40B4-BE49-F238E27FC236}">
                        <a16:creationId xmlns:a16="http://schemas.microsoft.com/office/drawing/2014/main" id="{3255344E-F3F6-7057-ABED-A43C23F8C262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3258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6E7D37D6-90FC-09BB-04BB-5551246D8BF2}"/>
                  </a:ext>
                </a:extLst>
              </p:cNvPr>
              <p:cNvGrpSpPr/>
              <p:nvPr/>
            </p:nvGrpSpPr>
            <p:grpSpPr>
              <a:xfrm>
                <a:off x="4056889" y="5731006"/>
                <a:ext cx="280089" cy="433798"/>
                <a:chOff x="3122533" y="4602739"/>
                <a:chExt cx="212932" cy="329787"/>
              </a:xfrm>
            </p:grpSpPr>
            <p:sp>
              <p:nvSpPr>
                <p:cNvPr id="421" name="Oval 420">
                  <a:extLst>
                    <a:ext uri="{FF2B5EF4-FFF2-40B4-BE49-F238E27FC236}">
                      <a16:creationId xmlns:a16="http://schemas.microsoft.com/office/drawing/2014/main" id="{0A92D4A5-E63D-1777-BD6D-E3CF034E04F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4299" y="4857465"/>
                  <a:ext cx="210312" cy="75061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422" name="Rectangle 421">
                  <a:extLst>
                    <a:ext uri="{FF2B5EF4-FFF2-40B4-BE49-F238E27FC236}">
                      <a16:creationId xmlns:a16="http://schemas.microsoft.com/office/drawing/2014/main" id="{D5867540-333B-F7A5-3609-48D28B430976}"/>
                    </a:ext>
                  </a:extLst>
                </p:cNvPr>
                <p:cNvSpPr/>
                <p:nvPr/>
              </p:nvSpPr>
              <p:spPr>
                <a:xfrm>
                  <a:off x="3123445" y="4644783"/>
                  <a:ext cx="212020" cy="25603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423" name="Group 422">
                  <a:extLst>
                    <a:ext uri="{FF2B5EF4-FFF2-40B4-BE49-F238E27FC236}">
                      <a16:creationId xmlns:a16="http://schemas.microsoft.com/office/drawing/2014/main" id="{C75581DC-9B24-A300-D053-C27ABC7E2253}"/>
                    </a:ext>
                  </a:extLst>
                </p:cNvPr>
                <p:cNvGrpSpPr/>
                <p:nvPr/>
              </p:nvGrpSpPr>
              <p:grpSpPr>
                <a:xfrm>
                  <a:off x="3122533" y="4602739"/>
                  <a:ext cx="210312" cy="75061"/>
                  <a:chOff x="3122533" y="4631249"/>
                  <a:chExt cx="210312" cy="27069"/>
                </a:xfrm>
              </p:grpSpPr>
              <p:sp>
                <p:nvSpPr>
                  <p:cNvPr id="424" name="Oval 423">
                    <a:extLst>
                      <a:ext uri="{FF2B5EF4-FFF2-40B4-BE49-F238E27FC236}">
                        <a16:creationId xmlns:a16="http://schemas.microsoft.com/office/drawing/2014/main" id="{DB0620E0-2260-ACC8-AB5F-62DF3FE5FAE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2533" y="4631249"/>
                    <a:ext cx="210312" cy="27069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25" name="Oval 424">
                    <a:extLst>
                      <a:ext uri="{FF2B5EF4-FFF2-40B4-BE49-F238E27FC236}">
                        <a16:creationId xmlns:a16="http://schemas.microsoft.com/office/drawing/2014/main" id="{B832BEA6-A809-6396-4C3C-F1A9508DB67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5575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26" name="Oval 425">
                    <a:extLst>
                      <a:ext uri="{FF2B5EF4-FFF2-40B4-BE49-F238E27FC236}">
                        <a16:creationId xmlns:a16="http://schemas.microsoft.com/office/drawing/2014/main" id="{7BC56B6D-6221-A7E4-880B-08F0CC0EE10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3258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1D77D1B3-FF4C-45D0-CF43-F2B553E28ED9}"/>
                  </a:ext>
                </a:extLst>
              </p:cNvPr>
              <p:cNvGrpSpPr/>
              <p:nvPr/>
            </p:nvGrpSpPr>
            <p:grpSpPr>
              <a:xfrm>
                <a:off x="4056889" y="5373552"/>
                <a:ext cx="280089" cy="433798"/>
                <a:chOff x="3122533" y="4602739"/>
                <a:chExt cx="212932" cy="329787"/>
              </a:xfrm>
            </p:grpSpPr>
            <p:sp>
              <p:nvSpPr>
                <p:cNvPr id="415" name="Oval 414">
                  <a:extLst>
                    <a:ext uri="{FF2B5EF4-FFF2-40B4-BE49-F238E27FC236}">
                      <a16:creationId xmlns:a16="http://schemas.microsoft.com/office/drawing/2014/main" id="{83160F95-972F-24DE-2497-9F2DE5EAFD1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4299" y="4857465"/>
                  <a:ext cx="210312" cy="75061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416" name="Rectangle 415">
                  <a:extLst>
                    <a:ext uri="{FF2B5EF4-FFF2-40B4-BE49-F238E27FC236}">
                      <a16:creationId xmlns:a16="http://schemas.microsoft.com/office/drawing/2014/main" id="{ED8F7439-84B6-B24A-D52D-5E9A5FA298E5}"/>
                    </a:ext>
                  </a:extLst>
                </p:cNvPr>
                <p:cNvSpPr/>
                <p:nvPr/>
              </p:nvSpPr>
              <p:spPr>
                <a:xfrm>
                  <a:off x="3123445" y="4644783"/>
                  <a:ext cx="212020" cy="25603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417" name="Group 416">
                  <a:extLst>
                    <a:ext uri="{FF2B5EF4-FFF2-40B4-BE49-F238E27FC236}">
                      <a16:creationId xmlns:a16="http://schemas.microsoft.com/office/drawing/2014/main" id="{344A820B-967E-210D-4858-CC27A76A3052}"/>
                    </a:ext>
                  </a:extLst>
                </p:cNvPr>
                <p:cNvGrpSpPr/>
                <p:nvPr/>
              </p:nvGrpSpPr>
              <p:grpSpPr>
                <a:xfrm>
                  <a:off x="3122533" y="4602739"/>
                  <a:ext cx="210312" cy="75061"/>
                  <a:chOff x="3122533" y="4631249"/>
                  <a:chExt cx="210312" cy="27069"/>
                </a:xfrm>
              </p:grpSpPr>
              <p:sp>
                <p:nvSpPr>
                  <p:cNvPr id="418" name="Oval 417">
                    <a:extLst>
                      <a:ext uri="{FF2B5EF4-FFF2-40B4-BE49-F238E27FC236}">
                        <a16:creationId xmlns:a16="http://schemas.microsoft.com/office/drawing/2014/main" id="{980FF946-820B-6CA0-BADD-AF0F94A351C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2533" y="4631249"/>
                    <a:ext cx="210312" cy="27069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19" name="Oval 418">
                    <a:extLst>
                      <a:ext uri="{FF2B5EF4-FFF2-40B4-BE49-F238E27FC236}">
                        <a16:creationId xmlns:a16="http://schemas.microsoft.com/office/drawing/2014/main" id="{44EB4ADA-5C7B-5ACC-3D67-AFC9199B4E1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5575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20" name="Oval 419">
                    <a:extLst>
                      <a:ext uri="{FF2B5EF4-FFF2-40B4-BE49-F238E27FC236}">
                        <a16:creationId xmlns:a16="http://schemas.microsoft.com/office/drawing/2014/main" id="{8B923C80-1A44-ACB0-07F3-92D8B2D0D00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3258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18A917B9-38F8-5A71-55FE-0090531D7691}"/>
                  </a:ext>
                </a:extLst>
              </p:cNvPr>
              <p:cNvGrpSpPr/>
              <p:nvPr/>
            </p:nvGrpSpPr>
            <p:grpSpPr>
              <a:xfrm>
                <a:off x="4056889" y="5016098"/>
                <a:ext cx="280089" cy="433798"/>
                <a:chOff x="3122533" y="4602739"/>
                <a:chExt cx="212932" cy="329787"/>
              </a:xfrm>
            </p:grpSpPr>
            <p:sp>
              <p:nvSpPr>
                <p:cNvPr id="409" name="Oval 408">
                  <a:extLst>
                    <a:ext uri="{FF2B5EF4-FFF2-40B4-BE49-F238E27FC236}">
                      <a16:creationId xmlns:a16="http://schemas.microsoft.com/office/drawing/2014/main" id="{DDE14ED8-3011-6B2A-E3DF-AB97FFB1A5D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4299" y="4857465"/>
                  <a:ext cx="210312" cy="75061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410" name="Rectangle 409">
                  <a:extLst>
                    <a:ext uri="{FF2B5EF4-FFF2-40B4-BE49-F238E27FC236}">
                      <a16:creationId xmlns:a16="http://schemas.microsoft.com/office/drawing/2014/main" id="{70D2D520-1664-5BEC-0A50-E3FFB464E4C5}"/>
                    </a:ext>
                  </a:extLst>
                </p:cNvPr>
                <p:cNvSpPr/>
                <p:nvPr/>
              </p:nvSpPr>
              <p:spPr>
                <a:xfrm>
                  <a:off x="3123445" y="4644783"/>
                  <a:ext cx="212020" cy="25603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411" name="Group 410">
                  <a:extLst>
                    <a:ext uri="{FF2B5EF4-FFF2-40B4-BE49-F238E27FC236}">
                      <a16:creationId xmlns:a16="http://schemas.microsoft.com/office/drawing/2014/main" id="{C9EAB060-D8F9-57F1-77CC-62C137FE4A9C}"/>
                    </a:ext>
                  </a:extLst>
                </p:cNvPr>
                <p:cNvGrpSpPr/>
                <p:nvPr/>
              </p:nvGrpSpPr>
              <p:grpSpPr>
                <a:xfrm>
                  <a:off x="3122533" y="4602739"/>
                  <a:ext cx="210312" cy="75061"/>
                  <a:chOff x="3122533" y="4631249"/>
                  <a:chExt cx="210312" cy="27069"/>
                </a:xfrm>
              </p:grpSpPr>
              <p:sp>
                <p:nvSpPr>
                  <p:cNvPr id="412" name="Oval 411">
                    <a:extLst>
                      <a:ext uri="{FF2B5EF4-FFF2-40B4-BE49-F238E27FC236}">
                        <a16:creationId xmlns:a16="http://schemas.microsoft.com/office/drawing/2014/main" id="{F29D6418-066E-6AC8-C4F6-6394F75D1D9C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2533" y="4631249"/>
                    <a:ext cx="210312" cy="27069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13" name="Oval 412">
                    <a:extLst>
                      <a:ext uri="{FF2B5EF4-FFF2-40B4-BE49-F238E27FC236}">
                        <a16:creationId xmlns:a16="http://schemas.microsoft.com/office/drawing/2014/main" id="{770B4BBD-CD53-A911-80FE-DBAC00B53FC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5575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14" name="Oval 413">
                    <a:extLst>
                      <a:ext uri="{FF2B5EF4-FFF2-40B4-BE49-F238E27FC236}">
                        <a16:creationId xmlns:a16="http://schemas.microsoft.com/office/drawing/2014/main" id="{465C339D-31F6-C2A5-04E6-BAF838E61A1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3258" y="4640138"/>
                    <a:ext cx="45720" cy="5884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F01E09D1-207D-7F32-6A06-FBB804941D42}"/>
                  </a:ext>
                </a:extLst>
              </p:cNvPr>
              <p:cNvGrpSpPr/>
              <p:nvPr/>
            </p:nvGrpSpPr>
            <p:grpSpPr>
              <a:xfrm>
                <a:off x="4056889" y="4658644"/>
                <a:ext cx="280089" cy="433798"/>
                <a:chOff x="3122533" y="4602739"/>
                <a:chExt cx="212932" cy="329787"/>
              </a:xfrm>
            </p:grpSpPr>
            <p:sp>
              <p:nvSpPr>
                <p:cNvPr id="403" name="Oval 402">
                  <a:extLst>
                    <a:ext uri="{FF2B5EF4-FFF2-40B4-BE49-F238E27FC236}">
                      <a16:creationId xmlns:a16="http://schemas.microsoft.com/office/drawing/2014/main" id="{5FC2C94D-4D4C-D19E-61B4-294E0681FE0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4299" y="4857465"/>
                  <a:ext cx="210312" cy="75061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404" name="Rectangle 403">
                  <a:extLst>
                    <a:ext uri="{FF2B5EF4-FFF2-40B4-BE49-F238E27FC236}">
                      <a16:creationId xmlns:a16="http://schemas.microsoft.com/office/drawing/2014/main" id="{0E7A7C58-FE27-FB3A-FAC1-6DF0223DFE61}"/>
                    </a:ext>
                  </a:extLst>
                </p:cNvPr>
                <p:cNvSpPr/>
                <p:nvPr/>
              </p:nvSpPr>
              <p:spPr>
                <a:xfrm>
                  <a:off x="3123445" y="4644783"/>
                  <a:ext cx="212020" cy="25603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405" name="Group 404">
                  <a:extLst>
                    <a:ext uri="{FF2B5EF4-FFF2-40B4-BE49-F238E27FC236}">
                      <a16:creationId xmlns:a16="http://schemas.microsoft.com/office/drawing/2014/main" id="{81786D13-9CAE-5C95-B62D-B6BD58017761}"/>
                    </a:ext>
                  </a:extLst>
                </p:cNvPr>
                <p:cNvGrpSpPr/>
                <p:nvPr/>
              </p:nvGrpSpPr>
              <p:grpSpPr>
                <a:xfrm>
                  <a:off x="3122533" y="4602739"/>
                  <a:ext cx="210312" cy="75061"/>
                  <a:chOff x="3122533" y="4631249"/>
                  <a:chExt cx="210312" cy="27069"/>
                </a:xfrm>
              </p:grpSpPr>
              <p:sp>
                <p:nvSpPr>
                  <p:cNvPr id="406" name="Oval 405">
                    <a:extLst>
                      <a:ext uri="{FF2B5EF4-FFF2-40B4-BE49-F238E27FC236}">
                        <a16:creationId xmlns:a16="http://schemas.microsoft.com/office/drawing/2014/main" id="{09B3BF7F-A953-810E-B685-DFFB82CCB7E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2533" y="4631249"/>
                    <a:ext cx="210312" cy="27069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07" name="Oval 406">
                    <a:extLst>
                      <a:ext uri="{FF2B5EF4-FFF2-40B4-BE49-F238E27FC236}">
                        <a16:creationId xmlns:a16="http://schemas.microsoft.com/office/drawing/2014/main" id="{4866FB41-75DB-82A6-7D8F-9B485F0F7CE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5575" y="4640138"/>
                    <a:ext cx="45720" cy="5884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08" name="Oval 407">
                    <a:extLst>
                      <a:ext uri="{FF2B5EF4-FFF2-40B4-BE49-F238E27FC236}">
                        <a16:creationId xmlns:a16="http://schemas.microsoft.com/office/drawing/2014/main" id="{FE6DE18E-876A-B94A-0CE0-2D7E92BBAA5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3258" y="4640138"/>
                    <a:ext cx="45720" cy="5884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90B08707-B3F0-2D8D-9019-9DFE3F7302F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17623" y="1438482"/>
                <a:ext cx="1015" cy="3288398"/>
              </a:xfrm>
              <a:prstGeom prst="line">
                <a:avLst/>
              </a:prstGeom>
              <a:noFill/>
              <a:ln w="19050" cap="flat" cmpd="sng" algn="ctr">
                <a:solidFill>
                  <a:srgbClr val="0070C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A8EF7138-F09A-A3E8-F86D-6782EBCFD3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80721" y="1221663"/>
                <a:ext cx="0" cy="3501041"/>
              </a:xfrm>
              <a:prstGeom prst="line">
                <a:avLst/>
              </a:prstGeom>
              <a:noFill/>
              <a:ln w="19050" cap="flat" cmpd="sng" algn="ctr">
                <a:solidFill>
                  <a:srgbClr val="002060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id="{86FDA91F-9C5F-94BC-4806-A32B551A6E72}"/>
                  </a:ext>
                </a:extLst>
              </p:cNvPr>
              <p:cNvGrpSpPr/>
              <p:nvPr/>
            </p:nvGrpSpPr>
            <p:grpSpPr>
              <a:xfrm>
                <a:off x="4056889" y="4295845"/>
                <a:ext cx="280089" cy="439143"/>
                <a:chOff x="3123489" y="3052285"/>
                <a:chExt cx="212932" cy="333850"/>
              </a:xfrm>
            </p:grpSpPr>
            <p:sp>
              <p:nvSpPr>
                <p:cNvPr id="395" name="Oval 394">
                  <a:extLst>
                    <a:ext uri="{FF2B5EF4-FFF2-40B4-BE49-F238E27FC236}">
                      <a16:creationId xmlns:a16="http://schemas.microsoft.com/office/drawing/2014/main" id="{64E9F136-CED0-9646-159B-2F985CC17B8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3489" y="3316207"/>
                  <a:ext cx="210312" cy="69928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396" name="Rectangle 395">
                  <a:extLst>
                    <a:ext uri="{FF2B5EF4-FFF2-40B4-BE49-F238E27FC236}">
                      <a16:creationId xmlns:a16="http://schemas.microsoft.com/office/drawing/2014/main" id="{562D71BC-A11B-0CB0-892A-E6C5D18F68B7}"/>
                    </a:ext>
                  </a:extLst>
                </p:cNvPr>
                <p:cNvSpPr/>
                <p:nvPr/>
              </p:nvSpPr>
              <p:spPr>
                <a:xfrm>
                  <a:off x="3124401" y="3093404"/>
                  <a:ext cx="212020" cy="259293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397" name="Group 396">
                  <a:extLst>
                    <a:ext uri="{FF2B5EF4-FFF2-40B4-BE49-F238E27FC236}">
                      <a16:creationId xmlns:a16="http://schemas.microsoft.com/office/drawing/2014/main" id="{99D51F84-2D4C-1389-8345-DDD601AE13BD}"/>
                    </a:ext>
                  </a:extLst>
                </p:cNvPr>
                <p:cNvGrpSpPr/>
                <p:nvPr/>
              </p:nvGrpSpPr>
              <p:grpSpPr>
                <a:xfrm>
                  <a:off x="3123489" y="3052285"/>
                  <a:ext cx="210312" cy="69928"/>
                  <a:chOff x="3123489" y="3080795"/>
                  <a:chExt cx="210312" cy="25218"/>
                </a:xfrm>
              </p:grpSpPr>
              <p:sp>
                <p:nvSpPr>
                  <p:cNvPr id="398" name="Oval 397">
                    <a:extLst>
                      <a:ext uri="{FF2B5EF4-FFF2-40B4-BE49-F238E27FC236}">
                        <a16:creationId xmlns:a16="http://schemas.microsoft.com/office/drawing/2014/main" id="{C824590C-1D69-7022-5C83-B291151C3CF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080795"/>
                    <a:ext cx="210312" cy="25218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99" name="Oval 398">
                    <a:extLst>
                      <a:ext uri="{FF2B5EF4-FFF2-40B4-BE49-F238E27FC236}">
                        <a16:creationId xmlns:a16="http://schemas.microsoft.com/office/drawing/2014/main" id="{45D64DCF-B8C9-DA49-E54A-057EA8FCCEC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6531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00" name="Oval 399">
                    <a:extLst>
                      <a:ext uri="{FF2B5EF4-FFF2-40B4-BE49-F238E27FC236}">
                        <a16:creationId xmlns:a16="http://schemas.microsoft.com/office/drawing/2014/main" id="{5128D03B-9DE1-6141-8A1A-F2546AC183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4214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01" name="Oval 400">
                    <a:extLst>
                      <a:ext uri="{FF2B5EF4-FFF2-40B4-BE49-F238E27FC236}">
                        <a16:creationId xmlns:a16="http://schemas.microsoft.com/office/drawing/2014/main" id="{DE5E9242-01A2-3B38-E383-6A13FF9C016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21567" y="3096510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6000">
                        <a:srgbClr val="FF9933"/>
                      </a:gs>
                      <a:gs pos="78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402" name="Oval 401">
                    <a:extLst>
                      <a:ext uri="{FF2B5EF4-FFF2-40B4-BE49-F238E27FC236}">
                        <a16:creationId xmlns:a16="http://schemas.microsoft.com/office/drawing/2014/main" id="{92B8BDC0-2874-5306-7C44-8ABC6FD84E5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97475" y="3084661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5000">
                        <a:srgbClr val="FF9933"/>
                      </a:gs>
                      <a:gs pos="84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id="{98105B6A-7A82-9DCE-1BBF-92A567110F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82357" y="3427578"/>
                <a:ext cx="0" cy="587232"/>
              </a:xfrm>
              <a:prstGeom prst="line">
                <a:avLst/>
              </a:prstGeom>
              <a:noFill/>
              <a:ln w="1905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id="{B2CAFD0D-EEC1-5420-3955-0084B9C815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10257" y="3427578"/>
                <a:ext cx="0" cy="587232"/>
              </a:xfrm>
              <a:prstGeom prst="line">
                <a:avLst/>
              </a:prstGeom>
              <a:noFill/>
              <a:ln w="1905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id="{D1B039AC-73BD-938E-0F6E-1E5A8A4C71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17623" y="3454697"/>
                <a:ext cx="0" cy="587232"/>
              </a:xfrm>
              <a:prstGeom prst="line">
                <a:avLst/>
              </a:prstGeom>
              <a:noFill/>
              <a:ln w="19050" cap="flat" cmpd="sng" algn="ctr">
                <a:solidFill>
                  <a:srgbClr val="0070C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85FBA80E-EAF8-2B37-9B79-304E3D654B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80721" y="3408785"/>
                <a:ext cx="0" cy="587232"/>
              </a:xfrm>
              <a:prstGeom prst="line">
                <a:avLst/>
              </a:prstGeom>
              <a:noFill/>
              <a:ln w="19050" cap="flat" cmpd="sng" algn="ctr">
                <a:solidFill>
                  <a:srgbClr val="002060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258" name="Group 257">
                <a:extLst>
                  <a:ext uri="{FF2B5EF4-FFF2-40B4-BE49-F238E27FC236}">
                    <a16:creationId xmlns:a16="http://schemas.microsoft.com/office/drawing/2014/main" id="{A67FE33A-DC66-58E0-A992-5838E08A82E7}"/>
                  </a:ext>
                </a:extLst>
              </p:cNvPr>
              <p:cNvGrpSpPr/>
              <p:nvPr/>
            </p:nvGrpSpPr>
            <p:grpSpPr>
              <a:xfrm>
                <a:off x="4056889" y="3933046"/>
                <a:ext cx="280089" cy="439143"/>
                <a:chOff x="3123489" y="3052285"/>
                <a:chExt cx="212932" cy="333850"/>
              </a:xfrm>
            </p:grpSpPr>
            <p:sp>
              <p:nvSpPr>
                <p:cNvPr id="387" name="Oval 386">
                  <a:extLst>
                    <a:ext uri="{FF2B5EF4-FFF2-40B4-BE49-F238E27FC236}">
                      <a16:creationId xmlns:a16="http://schemas.microsoft.com/office/drawing/2014/main" id="{DE441F8E-F17D-46CD-59FB-F5834CB6503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3489" y="3316207"/>
                  <a:ext cx="210312" cy="69928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388" name="Rectangle 387">
                  <a:extLst>
                    <a:ext uri="{FF2B5EF4-FFF2-40B4-BE49-F238E27FC236}">
                      <a16:creationId xmlns:a16="http://schemas.microsoft.com/office/drawing/2014/main" id="{F60EF6BE-7A22-5DC1-A026-1E2701ED2C8F}"/>
                    </a:ext>
                  </a:extLst>
                </p:cNvPr>
                <p:cNvSpPr/>
                <p:nvPr/>
              </p:nvSpPr>
              <p:spPr>
                <a:xfrm>
                  <a:off x="3124401" y="3093404"/>
                  <a:ext cx="212020" cy="259293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389" name="Group 388">
                  <a:extLst>
                    <a:ext uri="{FF2B5EF4-FFF2-40B4-BE49-F238E27FC236}">
                      <a16:creationId xmlns:a16="http://schemas.microsoft.com/office/drawing/2014/main" id="{CB91EEF7-D658-D65B-731D-3DBC73B3220A}"/>
                    </a:ext>
                  </a:extLst>
                </p:cNvPr>
                <p:cNvGrpSpPr/>
                <p:nvPr/>
              </p:nvGrpSpPr>
              <p:grpSpPr>
                <a:xfrm>
                  <a:off x="3123489" y="3052285"/>
                  <a:ext cx="210312" cy="69928"/>
                  <a:chOff x="3123489" y="3080795"/>
                  <a:chExt cx="210312" cy="25218"/>
                </a:xfrm>
              </p:grpSpPr>
              <p:sp>
                <p:nvSpPr>
                  <p:cNvPr id="390" name="Oval 389">
                    <a:extLst>
                      <a:ext uri="{FF2B5EF4-FFF2-40B4-BE49-F238E27FC236}">
                        <a16:creationId xmlns:a16="http://schemas.microsoft.com/office/drawing/2014/main" id="{FA2AD2E1-5D32-02FF-0C19-ED75B627D24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080795"/>
                    <a:ext cx="210312" cy="25218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91" name="Oval 390">
                    <a:extLst>
                      <a:ext uri="{FF2B5EF4-FFF2-40B4-BE49-F238E27FC236}">
                        <a16:creationId xmlns:a16="http://schemas.microsoft.com/office/drawing/2014/main" id="{9296A714-AE71-8B37-6268-FEA59A162FF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6531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92" name="Oval 391">
                    <a:extLst>
                      <a:ext uri="{FF2B5EF4-FFF2-40B4-BE49-F238E27FC236}">
                        <a16:creationId xmlns:a16="http://schemas.microsoft.com/office/drawing/2014/main" id="{9B827659-AE4C-88FA-D45E-B32C9B85F4D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4214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93" name="Oval 392">
                    <a:extLst>
                      <a:ext uri="{FF2B5EF4-FFF2-40B4-BE49-F238E27FC236}">
                        <a16:creationId xmlns:a16="http://schemas.microsoft.com/office/drawing/2014/main" id="{D309ADF2-5680-0CB9-43C8-6AF8CAAC7D4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21567" y="3096510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6000">
                        <a:srgbClr val="FF9933"/>
                      </a:gs>
                      <a:gs pos="78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94" name="Oval 393">
                    <a:extLst>
                      <a:ext uri="{FF2B5EF4-FFF2-40B4-BE49-F238E27FC236}">
                        <a16:creationId xmlns:a16="http://schemas.microsoft.com/office/drawing/2014/main" id="{7E975189-CD3E-8D07-60CC-5660D70C473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97475" y="3084661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5000">
                        <a:srgbClr val="FF9933"/>
                      </a:gs>
                      <a:gs pos="84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261" name="Group 260">
                <a:extLst>
                  <a:ext uri="{FF2B5EF4-FFF2-40B4-BE49-F238E27FC236}">
                    <a16:creationId xmlns:a16="http://schemas.microsoft.com/office/drawing/2014/main" id="{1AAFEC79-E468-7546-86AB-0793709990FA}"/>
                  </a:ext>
                </a:extLst>
              </p:cNvPr>
              <p:cNvGrpSpPr/>
              <p:nvPr/>
            </p:nvGrpSpPr>
            <p:grpSpPr>
              <a:xfrm>
                <a:off x="4056889" y="3570247"/>
                <a:ext cx="280089" cy="439143"/>
                <a:chOff x="3123489" y="3052285"/>
                <a:chExt cx="212932" cy="333850"/>
              </a:xfrm>
            </p:grpSpPr>
            <p:sp>
              <p:nvSpPr>
                <p:cNvPr id="379" name="Oval 378">
                  <a:extLst>
                    <a:ext uri="{FF2B5EF4-FFF2-40B4-BE49-F238E27FC236}">
                      <a16:creationId xmlns:a16="http://schemas.microsoft.com/office/drawing/2014/main" id="{90E509AB-0445-4D29-2B1D-C8FF07CE151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3489" y="3316207"/>
                  <a:ext cx="210312" cy="69928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380" name="Rectangle 379">
                  <a:extLst>
                    <a:ext uri="{FF2B5EF4-FFF2-40B4-BE49-F238E27FC236}">
                      <a16:creationId xmlns:a16="http://schemas.microsoft.com/office/drawing/2014/main" id="{DFBB8005-E6E3-4EC4-7E89-43572009C591}"/>
                    </a:ext>
                  </a:extLst>
                </p:cNvPr>
                <p:cNvSpPr/>
                <p:nvPr/>
              </p:nvSpPr>
              <p:spPr>
                <a:xfrm>
                  <a:off x="3124401" y="3093404"/>
                  <a:ext cx="212020" cy="259293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381" name="Group 380">
                  <a:extLst>
                    <a:ext uri="{FF2B5EF4-FFF2-40B4-BE49-F238E27FC236}">
                      <a16:creationId xmlns:a16="http://schemas.microsoft.com/office/drawing/2014/main" id="{547DD9EA-334E-92BE-0425-EA97D994E7CA}"/>
                    </a:ext>
                  </a:extLst>
                </p:cNvPr>
                <p:cNvGrpSpPr/>
                <p:nvPr/>
              </p:nvGrpSpPr>
              <p:grpSpPr>
                <a:xfrm>
                  <a:off x="3123489" y="3052285"/>
                  <a:ext cx="210312" cy="69928"/>
                  <a:chOff x="3123489" y="3080795"/>
                  <a:chExt cx="210312" cy="25218"/>
                </a:xfrm>
              </p:grpSpPr>
              <p:sp>
                <p:nvSpPr>
                  <p:cNvPr id="382" name="Oval 381">
                    <a:extLst>
                      <a:ext uri="{FF2B5EF4-FFF2-40B4-BE49-F238E27FC236}">
                        <a16:creationId xmlns:a16="http://schemas.microsoft.com/office/drawing/2014/main" id="{3F8FBDA4-CF73-13BE-10CE-3EB15BABAA3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080795"/>
                    <a:ext cx="210312" cy="25218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83" name="Oval 382">
                    <a:extLst>
                      <a:ext uri="{FF2B5EF4-FFF2-40B4-BE49-F238E27FC236}">
                        <a16:creationId xmlns:a16="http://schemas.microsoft.com/office/drawing/2014/main" id="{C4F371A7-A7FA-40AF-FB1E-0886B1FC1D6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6531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84" name="Oval 383">
                    <a:extLst>
                      <a:ext uri="{FF2B5EF4-FFF2-40B4-BE49-F238E27FC236}">
                        <a16:creationId xmlns:a16="http://schemas.microsoft.com/office/drawing/2014/main" id="{612A6218-51CD-94EE-2BE6-EE6D3F1BAB1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4214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85" name="Oval 384">
                    <a:extLst>
                      <a:ext uri="{FF2B5EF4-FFF2-40B4-BE49-F238E27FC236}">
                        <a16:creationId xmlns:a16="http://schemas.microsoft.com/office/drawing/2014/main" id="{CDAD6802-91E6-CDE9-8B7D-ED98B516205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21567" y="3096510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6000">
                        <a:srgbClr val="FF9933"/>
                      </a:gs>
                      <a:gs pos="78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86" name="Oval 385">
                    <a:extLst>
                      <a:ext uri="{FF2B5EF4-FFF2-40B4-BE49-F238E27FC236}">
                        <a16:creationId xmlns:a16="http://schemas.microsoft.com/office/drawing/2014/main" id="{E176A51F-BAF4-6049-48E8-C86D6239E4D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97475" y="3084661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5000">
                        <a:srgbClr val="FF9933"/>
                      </a:gs>
                      <a:gs pos="84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262" name="Group 261">
                <a:extLst>
                  <a:ext uri="{FF2B5EF4-FFF2-40B4-BE49-F238E27FC236}">
                    <a16:creationId xmlns:a16="http://schemas.microsoft.com/office/drawing/2014/main" id="{1ADE9408-2CA7-FC53-A04A-1E3C99A270FB}"/>
                  </a:ext>
                </a:extLst>
              </p:cNvPr>
              <p:cNvGrpSpPr/>
              <p:nvPr/>
            </p:nvGrpSpPr>
            <p:grpSpPr>
              <a:xfrm>
                <a:off x="4056889" y="3207448"/>
                <a:ext cx="280089" cy="439143"/>
                <a:chOff x="3123489" y="3052285"/>
                <a:chExt cx="212932" cy="333850"/>
              </a:xfrm>
            </p:grpSpPr>
            <p:sp>
              <p:nvSpPr>
                <p:cNvPr id="291" name="Oval 290">
                  <a:extLst>
                    <a:ext uri="{FF2B5EF4-FFF2-40B4-BE49-F238E27FC236}">
                      <a16:creationId xmlns:a16="http://schemas.microsoft.com/office/drawing/2014/main" id="{CA37408A-9EB8-8A84-19B0-1608B2089D6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3489" y="3316207"/>
                  <a:ext cx="210312" cy="69928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292" name="Rectangle 291">
                  <a:extLst>
                    <a:ext uri="{FF2B5EF4-FFF2-40B4-BE49-F238E27FC236}">
                      <a16:creationId xmlns:a16="http://schemas.microsoft.com/office/drawing/2014/main" id="{591EF521-B47C-F45F-56CF-194783BCB49E}"/>
                    </a:ext>
                  </a:extLst>
                </p:cNvPr>
                <p:cNvSpPr/>
                <p:nvPr/>
              </p:nvSpPr>
              <p:spPr>
                <a:xfrm>
                  <a:off x="3124401" y="3093404"/>
                  <a:ext cx="212020" cy="259293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294" name="Group 293">
                  <a:extLst>
                    <a:ext uri="{FF2B5EF4-FFF2-40B4-BE49-F238E27FC236}">
                      <a16:creationId xmlns:a16="http://schemas.microsoft.com/office/drawing/2014/main" id="{9F39662A-4CDA-EE17-E141-CA0A1B0FFEE4}"/>
                    </a:ext>
                  </a:extLst>
                </p:cNvPr>
                <p:cNvGrpSpPr/>
                <p:nvPr/>
              </p:nvGrpSpPr>
              <p:grpSpPr>
                <a:xfrm>
                  <a:off x="3123489" y="3052285"/>
                  <a:ext cx="210312" cy="69928"/>
                  <a:chOff x="3123489" y="3080795"/>
                  <a:chExt cx="210312" cy="25218"/>
                </a:xfrm>
              </p:grpSpPr>
              <p:sp>
                <p:nvSpPr>
                  <p:cNvPr id="325" name="Oval 324">
                    <a:extLst>
                      <a:ext uri="{FF2B5EF4-FFF2-40B4-BE49-F238E27FC236}">
                        <a16:creationId xmlns:a16="http://schemas.microsoft.com/office/drawing/2014/main" id="{884CA702-5C91-731B-E5C1-51588B48D47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080795"/>
                    <a:ext cx="210312" cy="25218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75" name="Oval 374">
                    <a:extLst>
                      <a:ext uri="{FF2B5EF4-FFF2-40B4-BE49-F238E27FC236}">
                        <a16:creationId xmlns:a16="http://schemas.microsoft.com/office/drawing/2014/main" id="{B12BC62F-AF04-32F6-21A5-413E5C7DC6D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6531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7000">
                        <a:srgbClr val="FF9933"/>
                      </a:gs>
                      <a:gs pos="81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76" name="Oval 375">
                    <a:extLst>
                      <a:ext uri="{FF2B5EF4-FFF2-40B4-BE49-F238E27FC236}">
                        <a16:creationId xmlns:a16="http://schemas.microsoft.com/office/drawing/2014/main" id="{349ADC96-79C5-69BA-E1DB-BEB70D0106F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4214" y="3089076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2000">
                        <a:srgbClr val="FF9933"/>
                      </a:gs>
                      <a:gs pos="83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77" name="Oval 376">
                    <a:extLst>
                      <a:ext uri="{FF2B5EF4-FFF2-40B4-BE49-F238E27FC236}">
                        <a16:creationId xmlns:a16="http://schemas.microsoft.com/office/drawing/2014/main" id="{FB424AE0-14ED-ED15-5846-97583699581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21567" y="3096510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6000">
                        <a:srgbClr val="FF9933"/>
                      </a:gs>
                      <a:gs pos="78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378" name="Oval 377">
                    <a:extLst>
                      <a:ext uri="{FF2B5EF4-FFF2-40B4-BE49-F238E27FC236}">
                        <a16:creationId xmlns:a16="http://schemas.microsoft.com/office/drawing/2014/main" id="{27D2262F-BE51-2965-88D8-0AC52E1DD46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97475" y="3084661"/>
                    <a:ext cx="45720" cy="5482"/>
                  </a:xfrm>
                  <a:prstGeom prst="ellipse">
                    <a:avLst/>
                  </a:prstGeom>
                  <a:gradFill flip="none" rotWithShape="1">
                    <a:gsLst>
                      <a:gs pos="55000">
                        <a:srgbClr val="FF9933"/>
                      </a:gs>
                      <a:gs pos="84000">
                        <a:srgbClr val="FFC000"/>
                      </a:gs>
                      <a:gs pos="100000">
                        <a:srgbClr val="FFCC66"/>
                      </a:gs>
                    </a:gsLst>
                    <a:lin ang="108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grpSp>
            <p:nvGrpSpPr>
              <p:cNvPr id="263" name="Group 262">
                <a:extLst>
                  <a:ext uri="{FF2B5EF4-FFF2-40B4-BE49-F238E27FC236}">
                    <a16:creationId xmlns:a16="http://schemas.microsoft.com/office/drawing/2014/main" id="{774E6D3D-3EC7-9B3C-E20D-124B690225B7}"/>
                  </a:ext>
                </a:extLst>
              </p:cNvPr>
              <p:cNvGrpSpPr/>
              <p:nvPr/>
            </p:nvGrpSpPr>
            <p:grpSpPr>
              <a:xfrm>
                <a:off x="4056886" y="2844665"/>
                <a:ext cx="280092" cy="439129"/>
                <a:chOff x="3123482" y="3052285"/>
                <a:chExt cx="212934" cy="333838"/>
              </a:xfrm>
            </p:grpSpPr>
            <p:sp>
              <p:nvSpPr>
                <p:cNvPr id="271" name="Oval 270">
                  <a:extLst>
                    <a:ext uri="{FF2B5EF4-FFF2-40B4-BE49-F238E27FC236}">
                      <a16:creationId xmlns:a16="http://schemas.microsoft.com/office/drawing/2014/main" id="{F5AAEECE-C7B8-8B7E-8620-8F11F9F57C1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123482" y="3316195"/>
                  <a:ext cx="210312" cy="69928"/>
                </a:xfrm>
                <a:prstGeom prst="ellipse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3175" cap="flat" cmpd="sng" algn="ctr">
                  <a:solidFill>
                    <a:sysClr val="windowText" lastClr="000000">
                      <a:lumMod val="50000"/>
                      <a:lumOff val="50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sp>
              <p:nvSpPr>
                <p:cNvPr id="272" name="Rectangle 271">
                  <a:extLst>
                    <a:ext uri="{FF2B5EF4-FFF2-40B4-BE49-F238E27FC236}">
                      <a16:creationId xmlns:a16="http://schemas.microsoft.com/office/drawing/2014/main" id="{55EC4AEF-DBBD-B8E9-E9D9-A35E7216413E}"/>
                    </a:ext>
                  </a:extLst>
                </p:cNvPr>
                <p:cNvSpPr/>
                <p:nvPr/>
              </p:nvSpPr>
              <p:spPr>
                <a:xfrm>
                  <a:off x="3124397" y="3093391"/>
                  <a:ext cx="212019" cy="259292"/>
                </a:xfrm>
                <a:prstGeom prst="rect">
                  <a:avLst/>
                </a:prstGeom>
                <a:gradFill>
                  <a:gsLst>
                    <a:gs pos="0">
                      <a:srgbClr val="FF9933"/>
                    </a:gs>
                    <a:gs pos="53000">
                      <a:srgbClr val="FFC000"/>
                    </a:gs>
                    <a:gs pos="100000">
                      <a:srgbClr val="FFCC66"/>
                    </a:gs>
                  </a:gsLst>
                  <a:lin ang="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</a:endParaRPr>
                </a:p>
              </p:txBody>
            </p:sp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AB891FFB-79E9-A79E-395F-F46AEC52D0C3}"/>
                    </a:ext>
                  </a:extLst>
                </p:cNvPr>
                <p:cNvGrpSpPr/>
                <p:nvPr/>
              </p:nvGrpSpPr>
              <p:grpSpPr>
                <a:xfrm>
                  <a:off x="3123489" y="3052285"/>
                  <a:ext cx="210312" cy="69928"/>
                  <a:chOff x="3123489" y="3080795"/>
                  <a:chExt cx="210312" cy="25218"/>
                </a:xfrm>
              </p:grpSpPr>
              <p:sp>
                <p:nvSpPr>
                  <p:cNvPr id="274" name="Oval 273">
                    <a:extLst>
                      <a:ext uri="{FF2B5EF4-FFF2-40B4-BE49-F238E27FC236}">
                        <a16:creationId xmlns:a16="http://schemas.microsoft.com/office/drawing/2014/main" id="{1558FE28-C805-EA49-C629-78110075347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23489" y="3080795"/>
                    <a:ext cx="210312" cy="25218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FF9933"/>
                      </a:gs>
                      <a:gs pos="53000">
                        <a:srgbClr val="FFC000"/>
                      </a:gs>
                      <a:gs pos="100000">
                        <a:srgbClr val="FFCC66"/>
                      </a:gs>
                    </a:gsLst>
                    <a:lin ang="2700000" scaled="1"/>
                    <a:tileRect/>
                  </a:gra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276" name="Oval 275">
                    <a:extLst>
                      <a:ext uri="{FF2B5EF4-FFF2-40B4-BE49-F238E27FC236}">
                        <a16:creationId xmlns:a16="http://schemas.microsoft.com/office/drawing/2014/main" id="{BF6529C5-CE10-82B1-9F4D-68407EAE6CA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66531" y="3089076"/>
                    <a:ext cx="45720" cy="5482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277" name="Oval 276">
                    <a:extLst>
                      <a:ext uri="{FF2B5EF4-FFF2-40B4-BE49-F238E27FC236}">
                        <a16:creationId xmlns:a16="http://schemas.microsoft.com/office/drawing/2014/main" id="{B13E5A87-F4E4-79E7-8F9E-26031E8CA48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44214" y="3089076"/>
                    <a:ext cx="45720" cy="5482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279" name="Oval 278">
                    <a:extLst>
                      <a:ext uri="{FF2B5EF4-FFF2-40B4-BE49-F238E27FC236}">
                        <a16:creationId xmlns:a16="http://schemas.microsoft.com/office/drawing/2014/main" id="{1517BBE9-2E47-DB58-76DC-56E160E138D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221567" y="3096510"/>
                    <a:ext cx="45720" cy="5482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  <p:sp>
                <p:nvSpPr>
                  <p:cNvPr id="280" name="Oval 279">
                    <a:extLst>
                      <a:ext uri="{FF2B5EF4-FFF2-40B4-BE49-F238E27FC236}">
                        <a16:creationId xmlns:a16="http://schemas.microsoft.com/office/drawing/2014/main" id="{511EB3FD-F2F5-856D-BF34-9E0EC947E83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197475" y="3084661"/>
                    <a:ext cx="45720" cy="5482"/>
                  </a:xfrm>
                  <a:prstGeom prst="ellipse">
                    <a:avLst/>
                  </a:prstGeom>
                  <a:solidFill>
                    <a:srgbClr val="FFFF00"/>
                  </a:solidFill>
                  <a:ln w="3175" cap="flat" cmpd="sng" algn="ctr">
                    <a:solidFill>
                      <a:srgbClr val="808080">
                        <a:lumMod val="75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</a:endParaRPr>
                  </a:p>
                </p:txBody>
              </p:sp>
            </p:grpSp>
          </p:grpSp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2E63AB4C-DCF8-B603-0750-A2F60F6FE8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17623" y="1307230"/>
                <a:ext cx="393" cy="1610897"/>
              </a:xfrm>
              <a:prstGeom prst="line">
                <a:avLst/>
              </a:prstGeom>
              <a:noFill/>
              <a:ln w="19050" cap="flat" cmpd="sng" algn="ctr">
                <a:solidFill>
                  <a:srgbClr val="0070C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3E0D86A2-7112-C4A4-274C-1FD6E5654D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179679" y="1262780"/>
                <a:ext cx="393" cy="1610897"/>
              </a:xfrm>
              <a:prstGeom prst="line">
                <a:avLst/>
              </a:prstGeom>
              <a:noFill/>
              <a:ln w="19050" cap="flat" cmpd="sng" algn="ctr">
                <a:solidFill>
                  <a:srgbClr val="00206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C8EBA281-A6F5-D307-5BEB-27006E7593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32403" y="1464365"/>
                <a:ext cx="73871" cy="1372020"/>
              </a:xfrm>
              <a:prstGeom prst="line">
                <a:avLst/>
              </a:prstGeom>
              <a:noFill/>
              <a:ln w="19050" cap="flat" cmpd="sng" algn="ctr">
                <a:solidFill>
                  <a:srgbClr val="00B05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9EA6770D-F88C-5B48-28D4-28DD5BBD85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5330" y="1307230"/>
                <a:ext cx="22838" cy="1523916"/>
              </a:xfrm>
              <a:prstGeom prst="line">
                <a:avLst/>
              </a:prstGeom>
              <a:noFill/>
              <a:ln w="19050" cap="flat" cmpd="sng" algn="ctr">
                <a:solidFill>
                  <a:srgbClr val="8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69" name="Straight Connector 268">
                <a:extLst>
                  <a:ext uri="{FF2B5EF4-FFF2-40B4-BE49-F238E27FC236}">
                    <a16:creationId xmlns:a16="http://schemas.microsoft.com/office/drawing/2014/main" id="{D84A36D6-DB2A-4ACE-C2CA-319F8F4E34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82076" y="1462485"/>
                <a:ext cx="81520" cy="1387135"/>
              </a:xfrm>
              <a:prstGeom prst="line">
                <a:avLst/>
              </a:prstGeom>
              <a:noFill/>
              <a:ln w="19050" cap="flat" cmpd="sng" algn="ctr">
                <a:solidFill>
                  <a:srgbClr val="00B05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292A1455-78DB-9116-15A3-618907ADBB7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85206" y="1362951"/>
                <a:ext cx="24411" cy="1468644"/>
              </a:xfrm>
              <a:prstGeom prst="line">
                <a:avLst/>
              </a:prstGeom>
              <a:noFill/>
              <a:ln w="19050" cap="flat" cmpd="sng" algn="ctr">
                <a:solidFill>
                  <a:srgbClr val="800000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18C9E006-A616-041B-4A64-DD2DFDC4F7ED}"/>
                </a:ext>
              </a:extLst>
            </p:cNvPr>
            <p:cNvSpPr txBox="1"/>
            <p:nvPr/>
          </p:nvSpPr>
          <p:spPr>
            <a:xfrm>
              <a:off x="3081106" y="2937272"/>
              <a:ext cx="1110888" cy="799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Remove from mold, weld wires</a:t>
              </a:r>
            </a:p>
          </p:txBody>
        </p: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812DC121-11ED-53E9-03C1-89E1D722E0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29942" y="2832349"/>
              <a:ext cx="1808" cy="54111"/>
            </a:xfrm>
            <a:prstGeom prst="line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14CD451-B9B7-1CF9-D89B-1DA8B4052ABC}"/>
                </a:ext>
              </a:extLst>
            </p:cNvPr>
            <p:cNvCxnSpPr>
              <a:cxnSpLocks/>
            </p:cNvCxnSpPr>
            <p:nvPr/>
          </p:nvCxnSpPr>
          <p:spPr>
            <a:xfrm>
              <a:off x="4355947" y="2826599"/>
              <a:ext cx="1894" cy="59861"/>
            </a:xfrm>
            <a:prstGeom prst="line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46ADBE33-B0DD-BB8D-744E-7F60CC126B94}"/>
                </a:ext>
              </a:extLst>
            </p:cNvPr>
            <p:cNvSpPr txBox="1"/>
            <p:nvPr/>
          </p:nvSpPr>
          <p:spPr>
            <a:xfrm>
              <a:off x="4763337" y="1593587"/>
              <a:ext cx="1536246" cy="102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Fill sheath with </a:t>
              </a:r>
              <a:r>
                <a:rPr kumimoji="0" lang="en-US" sz="11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ceramabond</a:t>
              </a: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, press assembled core into sheath</a:t>
              </a:r>
            </a:p>
          </p:txBody>
        </p: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121F7A15-CC3F-C27A-4966-FAE192FF3EF8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3140725" y="2807063"/>
              <a:ext cx="336972" cy="131622"/>
            </a:xfrm>
            <a:prstGeom prst="straightConnector1">
              <a:avLst/>
            </a:prstGeom>
            <a:solidFill>
              <a:srgbClr val="BBE0E3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894A3BB0-A457-B325-B762-3C15468E3B9B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597924" y="2543664"/>
              <a:ext cx="390295" cy="285530"/>
            </a:xfrm>
            <a:prstGeom prst="straightConnector1">
              <a:avLst/>
            </a:prstGeom>
            <a:solidFill>
              <a:srgbClr val="BBE0E3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617" name="TextBox 616">
            <a:extLst>
              <a:ext uri="{FF2B5EF4-FFF2-40B4-BE49-F238E27FC236}">
                <a16:creationId xmlns:a16="http://schemas.microsoft.com/office/drawing/2014/main" id="{733D9145-70BA-EA30-F3A3-AF5EB698334F}"/>
              </a:ext>
            </a:extLst>
          </p:cNvPr>
          <p:cNvSpPr txBox="1"/>
          <p:nvPr/>
        </p:nvSpPr>
        <p:spPr>
          <a:xfrm>
            <a:off x="8594128" y="1084327"/>
            <a:ext cx="15246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/>
              <a:t>Internal assembly</a:t>
            </a:r>
          </a:p>
        </p:txBody>
      </p:sp>
      <p:sp>
        <p:nvSpPr>
          <p:cNvPr id="618" name="TextBox 617">
            <a:extLst>
              <a:ext uri="{FF2B5EF4-FFF2-40B4-BE49-F238E27FC236}">
                <a16:creationId xmlns:a16="http://schemas.microsoft.com/office/drawing/2014/main" id="{CB8D014F-7252-C0CE-5320-30173A0B2800}"/>
              </a:ext>
            </a:extLst>
          </p:cNvPr>
          <p:cNvSpPr txBox="1"/>
          <p:nvPr/>
        </p:nvSpPr>
        <p:spPr>
          <a:xfrm>
            <a:off x="7484064" y="1550248"/>
            <a:ext cx="253744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1</a:t>
            </a:r>
          </a:p>
        </p:txBody>
      </p:sp>
      <p:sp>
        <p:nvSpPr>
          <p:cNvPr id="619" name="TextBox 618">
            <a:extLst>
              <a:ext uri="{FF2B5EF4-FFF2-40B4-BE49-F238E27FC236}">
                <a16:creationId xmlns:a16="http://schemas.microsoft.com/office/drawing/2014/main" id="{836054FB-1910-1566-0942-C393AC746402}"/>
              </a:ext>
            </a:extLst>
          </p:cNvPr>
          <p:cNvSpPr txBox="1"/>
          <p:nvPr/>
        </p:nvSpPr>
        <p:spPr>
          <a:xfrm>
            <a:off x="8737928" y="1540460"/>
            <a:ext cx="253744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2</a:t>
            </a:r>
          </a:p>
        </p:txBody>
      </p:sp>
      <p:sp>
        <p:nvSpPr>
          <p:cNvPr id="620" name="TextBox 619">
            <a:extLst>
              <a:ext uri="{FF2B5EF4-FFF2-40B4-BE49-F238E27FC236}">
                <a16:creationId xmlns:a16="http://schemas.microsoft.com/office/drawing/2014/main" id="{7A400684-25BD-395F-BD0F-52314BCF5D93}"/>
              </a:ext>
            </a:extLst>
          </p:cNvPr>
          <p:cNvSpPr txBox="1"/>
          <p:nvPr/>
        </p:nvSpPr>
        <p:spPr>
          <a:xfrm>
            <a:off x="9864920" y="1550163"/>
            <a:ext cx="253744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3</a:t>
            </a:r>
          </a:p>
        </p:txBody>
      </p:sp>
      <p:sp>
        <p:nvSpPr>
          <p:cNvPr id="615" name="Title 1">
            <a:extLst>
              <a:ext uri="{FF2B5EF4-FFF2-40B4-BE49-F238E27FC236}">
                <a16:creationId xmlns:a16="http://schemas.microsoft.com/office/drawing/2014/main" id="{D80F9633-B60F-44E0-BF13-8BC15DA2452C}"/>
              </a:ext>
            </a:extLst>
          </p:cNvPr>
          <p:cNvSpPr txBox="1">
            <a:spLocks/>
          </p:cNvSpPr>
          <p:nvPr/>
        </p:nvSpPr>
        <p:spPr>
          <a:xfrm>
            <a:off x="508000" y="76200"/>
            <a:ext cx="10972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accent1">
                    <a:lumMod val="50000"/>
                  </a:schemeClr>
                </a:solidFill>
              </a:rPr>
              <a:t>Potential Prototype Design 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231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17DC-CA5B-B9E0-0823-DD8342BC6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19"/>
            <a:ext cx="11430000" cy="78269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Presentation Outline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14D8E43-6079-3627-7454-BB6D87D2D6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9224315"/>
              </p:ext>
            </p:extLst>
          </p:nvPr>
        </p:nvGraphicFramePr>
        <p:xfrm>
          <a:off x="447674" y="1057013"/>
          <a:ext cx="8981551" cy="51676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2B8583C1-EF82-47FC-85A4-180EE029C8DC}"/>
              </a:ext>
            </a:extLst>
          </p:cNvPr>
          <p:cNvGrpSpPr/>
          <p:nvPr/>
        </p:nvGrpSpPr>
        <p:grpSpPr>
          <a:xfrm>
            <a:off x="7937538" y="0"/>
            <a:ext cx="6504469" cy="7923708"/>
            <a:chOff x="323556" y="-162524"/>
            <a:chExt cx="6504469" cy="792370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79752E9-5CA6-4420-A050-F66D4A72C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" r="-50860"/>
            <a:stretch/>
          </p:blipFill>
          <p:spPr>
            <a:xfrm>
              <a:off x="2213981" y="-162524"/>
              <a:ext cx="4614044" cy="6862868"/>
            </a:xfrm>
            <a:prstGeom prst="rect">
              <a:avLst/>
            </a:prstGeom>
          </p:spPr>
        </p:pic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B447D2F7-8469-41EA-9E32-D28B5C32A2A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323556" y="-162524"/>
              <a:ext cx="3570223" cy="7923708"/>
            </a:xfrm>
            <a:prstGeom prst="triangle">
              <a:avLst>
                <a:gd name="adj" fmla="val 3865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252600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27C17F-F8CF-5FB0-D834-7BFD49757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FB578-1E4B-FD77-BA3E-153C1003C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279317"/>
            <a:ext cx="10972800" cy="762000"/>
          </a:xfrm>
        </p:spPr>
        <p:txBody>
          <a:bodyPr/>
          <a:lstStyle/>
          <a:p>
            <a:r>
              <a:rPr lang="en-US" dirty="0"/>
              <a:t>Probe Prototypes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5A1B18-4D2B-8870-A608-1220B21F1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AA26-454F-4764-9B7E-3D55C58BBDBD}" type="slidenum">
              <a:rPr lang="en-US" sz="1100" smtClean="0"/>
              <a:pPr/>
              <a:t>20</a:t>
            </a:fld>
            <a:endParaRPr lang="en-US" sz="11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D539D6-7AB7-B6B2-D6E5-794EC156B8C7}"/>
              </a:ext>
            </a:extLst>
          </p:cNvPr>
          <p:cNvSpPr txBox="1"/>
          <p:nvPr/>
        </p:nvSpPr>
        <p:spPr>
          <a:xfrm>
            <a:off x="508000" y="1109625"/>
            <a:ext cx="586818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Iteration Process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Fabricate variation of probe with internally insulated heating wires, thermocouple, and voltage sensing wires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Measure reference material (water initially, then argon).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Input probe geometry into model and solve for the prototype’s layers’ thermal properties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Conduct sensitivity analysis to evaluate prototype performance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Ideal: and high sensitivity to sample thermal conductivity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r>
              <a:rPr lang="en-US" b="1" dirty="0"/>
              <a:t>Initial Prototypes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Current versions intended to practice probe assembly; these involve large-diameter sheaths (relatively) and perform very poorly according to sensitivity analysis of solved probe properties, but are instructive for fabrication process.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Initial testing is done outside of glovebox using water as initial reference liquid (up to the 80°C)</a:t>
            </a:r>
          </a:p>
          <a:p>
            <a:pPr algn="l"/>
            <a:endParaRPr lang="en-US" dirty="0"/>
          </a:p>
          <a:p>
            <a:pPr algn="l"/>
            <a:endParaRPr lang="en-US" b="1" dirty="0"/>
          </a:p>
          <a:p>
            <a:pPr algn="l"/>
            <a:endParaRPr lang="en-US" dirty="0"/>
          </a:p>
          <a:p>
            <a:pPr marL="628650" lvl="1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059BB2-083B-79E8-27C3-341508886B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389" r="15249" b="38110"/>
          <a:stretch/>
        </p:blipFill>
        <p:spPr>
          <a:xfrm>
            <a:off x="7127638" y="2410101"/>
            <a:ext cx="4898813" cy="888756"/>
          </a:xfrm>
          <a:prstGeom prst="rect">
            <a:avLst/>
          </a:prstGeom>
        </p:spPr>
      </p:pic>
      <p:pic>
        <p:nvPicPr>
          <p:cNvPr id="7" name="Picture 6" descr="A black table with a string on it&#10;&#10;AI-generated content may be incorrect.">
            <a:extLst>
              <a:ext uri="{FF2B5EF4-FFF2-40B4-BE49-F238E27FC236}">
                <a16:creationId xmlns:a16="http://schemas.microsoft.com/office/drawing/2014/main" id="{86A3E13A-E1A1-79FE-176C-33E0267D35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20" t="44186" r="22731" b="11163"/>
          <a:stretch/>
        </p:blipFill>
        <p:spPr>
          <a:xfrm flipH="1">
            <a:off x="7118216" y="155331"/>
            <a:ext cx="3305943" cy="1591866"/>
          </a:xfrm>
          <a:prstGeom prst="rect">
            <a:avLst/>
          </a:prstGeom>
        </p:spPr>
      </p:pic>
      <p:pic>
        <p:nvPicPr>
          <p:cNvPr id="9" name="Picture 8" descr="A close-up of a wire&#10;&#10;AI-generated content may be incorrect.">
            <a:extLst>
              <a:ext uri="{FF2B5EF4-FFF2-40B4-BE49-F238E27FC236}">
                <a16:creationId xmlns:a16="http://schemas.microsoft.com/office/drawing/2014/main" id="{1F168F87-8A54-FB0F-58C0-7AB5DE640FB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979" t="23913" r="16231" b="36947"/>
          <a:stretch/>
        </p:blipFill>
        <p:spPr>
          <a:xfrm rot="16200000">
            <a:off x="10405172" y="166928"/>
            <a:ext cx="1586005" cy="1562807"/>
          </a:xfrm>
          <a:prstGeom prst="rect">
            <a:avLst/>
          </a:prstGeom>
        </p:spPr>
      </p:pic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33D5DF16-1095-71C7-4D43-823ED31CA82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31" b="26758"/>
          <a:stretch/>
        </p:blipFill>
        <p:spPr bwMode="auto">
          <a:xfrm>
            <a:off x="7118216" y="3996826"/>
            <a:ext cx="4908235" cy="1966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9C07D26-B916-4A9A-A437-066A2CEE0FAD}"/>
              </a:ext>
            </a:extLst>
          </p:cNvPr>
          <p:cNvSpPr/>
          <p:nvPr/>
        </p:nvSpPr>
        <p:spPr>
          <a:xfrm>
            <a:off x="7048668" y="1742221"/>
            <a:ext cx="51433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Unassembled probe internal components (alumina core segments, thermocouple, heating wires).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0698B97-3660-4A20-BC70-5DC9F9D69E4E}"/>
              </a:ext>
            </a:extLst>
          </p:cNvPr>
          <p:cNvSpPr/>
          <p:nvPr/>
        </p:nvSpPr>
        <p:spPr>
          <a:xfrm>
            <a:off x="7127638" y="3328692"/>
            <a:ext cx="49777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Initial probe prototype with SS304 sheath, alumina core, BN suspension filling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1F776-6E5B-4E0F-89D4-CC32DC1C3C34}"/>
              </a:ext>
            </a:extLst>
          </p:cNvPr>
          <p:cNvSpPr/>
          <p:nvPr/>
        </p:nvSpPr>
        <p:spPr>
          <a:xfrm>
            <a:off x="7118216" y="5978561"/>
            <a:ext cx="33059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Experimental testing setup</a:t>
            </a:r>
          </a:p>
        </p:txBody>
      </p:sp>
    </p:spTree>
    <p:extLst>
      <p:ext uri="{BB962C8B-B14F-4D97-AF65-F5344CB8AC3E}">
        <p14:creationId xmlns:p14="http://schemas.microsoft.com/office/powerpoint/2010/main" val="1124981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C1E78-A84D-925E-71ED-8268C9754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C4C89E1-0198-BCF0-80D2-9B4434BEF657}"/>
              </a:ext>
            </a:extLst>
          </p:cNvPr>
          <p:cNvSpPr/>
          <p:nvPr/>
        </p:nvSpPr>
        <p:spPr>
          <a:xfrm>
            <a:off x="0" y="0"/>
            <a:ext cx="12192000" cy="48519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10CC16-FF7A-377E-838B-B852064A6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1709738"/>
            <a:ext cx="10904879" cy="2613025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Conclusions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098575-AA57-3C43-71B5-380A5AC6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0622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F8FC9-EA89-41F9-947D-B4E2C1A2A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04" y="467887"/>
            <a:ext cx="10969974" cy="823912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Conclusions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E27E65-C6B6-49D7-BC22-86A300030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67571A-F99D-4041-8CF7-9C3C88899ED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7E35B09C-4C69-4362-B990-DDB619CC3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04" y="1355061"/>
            <a:ext cx="5782382" cy="5366413"/>
          </a:xfrm>
        </p:spPr>
        <p:txBody>
          <a:bodyPr>
            <a:normAutofit/>
          </a:bodyPr>
          <a:lstStyle/>
          <a:p>
            <a:r>
              <a:rPr lang="en-US" sz="2400" dirty="0"/>
              <a:t>A calibration approach enables longer use and accuracy of needle probe, in addition to improved design tools for thermal conductivity system</a:t>
            </a:r>
          </a:p>
          <a:p>
            <a:r>
              <a:rPr lang="en-US" sz="2400" dirty="0"/>
              <a:t>Improvements to the design of the needle probe and testing setup will enable higher-temperature measurements of more relevant molten salts, including actinide-bearing mixtures</a:t>
            </a:r>
          </a:p>
          <a:p>
            <a:r>
              <a:rPr lang="en-US" sz="2400" dirty="0"/>
              <a:t>The minimal sample size, short measurement times, and apparatus repeatability makes the needle probe ideal for collection of multiple salt compositions to capture temperature dependence.</a:t>
            </a:r>
          </a:p>
          <a:p>
            <a:endParaRPr lang="en-US" sz="2400" dirty="0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B8B8DA5-418F-46F4-BF4E-66FDC6F75408}"/>
              </a:ext>
            </a:extLst>
          </p:cNvPr>
          <p:cNvCxnSpPr>
            <a:cxnSpLocks/>
          </p:cNvCxnSpPr>
          <p:nvPr/>
        </p:nvCxnSpPr>
        <p:spPr>
          <a:xfrm>
            <a:off x="9287341" y="1400241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928CE8E-73F0-45CF-B5C1-01575DCD388C}"/>
              </a:ext>
            </a:extLst>
          </p:cNvPr>
          <p:cNvCxnSpPr>
            <a:cxnSpLocks/>
          </p:cNvCxnSpPr>
          <p:nvPr/>
        </p:nvCxnSpPr>
        <p:spPr>
          <a:xfrm>
            <a:off x="9899724" y="1400241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88F0112-4D07-459B-8AB3-783B770C1F93}"/>
              </a:ext>
            </a:extLst>
          </p:cNvPr>
          <p:cNvCxnSpPr>
            <a:cxnSpLocks/>
          </p:cNvCxnSpPr>
          <p:nvPr/>
        </p:nvCxnSpPr>
        <p:spPr>
          <a:xfrm>
            <a:off x="10916601" y="1400241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EB55E26-9D79-4491-B9C0-854945826EB6}"/>
              </a:ext>
            </a:extLst>
          </p:cNvPr>
          <p:cNvCxnSpPr>
            <a:cxnSpLocks/>
          </p:cNvCxnSpPr>
          <p:nvPr/>
        </p:nvCxnSpPr>
        <p:spPr>
          <a:xfrm>
            <a:off x="8006126" y="1400241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963FA17-CDB3-4685-BA42-69500A915544}"/>
              </a:ext>
            </a:extLst>
          </p:cNvPr>
          <p:cNvCxnSpPr>
            <a:cxnSpLocks/>
          </p:cNvCxnSpPr>
          <p:nvPr/>
        </p:nvCxnSpPr>
        <p:spPr>
          <a:xfrm>
            <a:off x="7511995" y="1400241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5" name="Chart 64">
            <a:extLst>
              <a:ext uri="{FF2B5EF4-FFF2-40B4-BE49-F238E27FC236}">
                <a16:creationId xmlns:a16="http://schemas.microsoft.com/office/drawing/2014/main" id="{9BD77F2F-EC6A-4A96-AE70-7AED1B73FB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1587200"/>
              </p:ext>
            </p:extLst>
          </p:nvPr>
        </p:nvGraphicFramePr>
        <p:xfrm>
          <a:off x="7120944" y="1274505"/>
          <a:ext cx="4639051" cy="4472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8" name="Slide Number Placeholder 7">
            <a:extLst>
              <a:ext uri="{FF2B5EF4-FFF2-40B4-BE49-F238E27FC236}">
                <a16:creationId xmlns:a16="http://schemas.microsoft.com/office/drawing/2014/main" id="{9019A057-E101-4CC0-9454-BCBAF5B45EE8}"/>
              </a:ext>
            </a:extLst>
          </p:cNvPr>
          <p:cNvSpPr txBox="1">
            <a:spLocks/>
          </p:cNvSpPr>
          <p:nvPr/>
        </p:nvSpPr>
        <p:spPr>
          <a:xfrm>
            <a:off x="9837394" y="53753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E67571A-F99D-4041-8CF7-9C3C88899ED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defRPr/>
              </a:pPr>
              <a:t>22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4C64279-4426-4AE6-8B16-4341B20B67B4}"/>
              </a:ext>
            </a:extLst>
          </p:cNvPr>
          <p:cNvSpPr txBox="1"/>
          <p:nvPr/>
        </p:nvSpPr>
        <p:spPr>
          <a:xfrm>
            <a:off x="6748933" y="1796913"/>
            <a:ext cx="369332" cy="2989269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Measurement Temperature Range (K)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F1B0DC3-86C4-4DFF-AB12-FD1C48711F41}"/>
              </a:ext>
            </a:extLst>
          </p:cNvPr>
          <p:cNvSpPr txBox="1"/>
          <p:nvPr/>
        </p:nvSpPr>
        <p:spPr>
          <a:xfrm>
            <a:off x="9889166" y="3280381"/>
            <a:ext cx="494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6C75AE0-03A0-46F0-AB2D-EEB85A4C920C}"/>
              </a:ext>
            </a:extLst>
          </p:cNvPr>
          <p:cNvSpPr txBox="1"/>
          <p:nvPr/>
        </p:nvSpPr>
        <p:spPr>
          <a:xfrm>
            <a:off x="10694932" y="4222302"/>
            <a:ext cx="5007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LFA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E7AE5EA-8299-4E9F-9035-422A5B415AF4}"/>
              </a:ext>
            </a:extLst>
          </p:cNvPr>
          <p:cNvSpPr txBox="1"/>
          <p:nvPr/>
        </p:nvSpPr>
        <p:spPr>
          <a:xfrm>
            <a:off x="10694932" y="4718939"/>
            <a:ext cx="548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TGS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5C32AF9-735D-42DA-9EEC-157142ABD6AD}"/>
              </a:ext>
            </a:extLst>
          </p:cNvPr>
          <p:cNvSpPr txBox="1"/>
          <p:nvPr/>
        </p:nvSpPr>
        <p:spPr>
          <a:xfrm>
            <a:off x="7771111" y="1952607"/>
            <a:ext cx="494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VGA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4155469-92AF-43F0-B345-5657B5156578}"/>
              </a:ext>
            </a:extLst>
          </p:cNvPr>
          <p:cNvSpPr txBox="1"/>
          <p:nvPr/>
        </p:nvSpPr>
        <p:spPr>
          <a:xfrm>
            <a:off x="7824363" y="2727268"/>
            <a:ext cx="494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CC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32D9031-051C-4253-95C4-065EF400F5B9}"/>
              </a:ext>
            </a:extLst>
          </p:cNvPr>
          <p:cNvSpPr txBox="1"/>
          <p:nvPr/>
        </p:nvSpPr>
        <p:spPr>
          <a:xfrm>
            <a:off x="7995919" y="3937085"/>
            <a:ext cx="115328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Size according to avg. standard deviation of data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8FED4230-C606-4A3D-8F64-D35CA4856F8F}"/>
              </a:ext>
            </a:extLst>
          </p:cNvPr>
          <p:cNvCxnSpPr>
            <a:cxnSpLocks/>
          </p:cNvCxnSpPr>
          <p:nvPr/>
        </p:nvCxnSpPr>
        <p:spPr>
          <a:xfrm flipV="1">
            <a:off x="11267913" y="2157493"/>
            <a:ext cx="0" cy="25009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01F8436F-1F3B-4D68-8055-875A7156270C}"/>
              </a:ext>
            </a:extLst>
          </p:cNvPr>
          <p:cNvCxnSpPr>
            <a:cxnSpLocks/>
          </p:cNvCxnSpPr>
          <p:nvPr/>
        </p:nvCxnSpPr>
        <p:spPr>
          <a:xfrm rot="5400000" flipV="1">
            <a:off x="9501656" y="293188"/>
            <a:ext cx="0" cy="25009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59D69581-DA94-4721-AC4E-C06CA5C8FED6}"/>
              </a:ext>
            </a:extLst>
          </p:cNvPr>
          <p:cNvSpPr txBox="1"/>
          <p:nvPr/>
        </p:nvSpPr>
        <p:spPr>
          <a:xfrm>
            <a:off x="10561267" y="5195452"/>
            <a:ext cx="710668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D4EA11D-D3CD-4E58-A1F3-33F0ADE8955D}"/>
              </a:ext>
            </a:extLst>
          </p:cNvPr>
          <p:cNvSpPr txBox="1"/>
          <p:nvPr/>
        </p:nvSpPr>
        <p:spPr>
          <a:xfrm>
            <a:off x="9585124" y="5189058"/>
            <a:ext cx="685126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minutes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A2BA220-0263-4DA8-9BAB-467DA63F0D96}"/>
              </a:ext>
            </a:extLst>
          </p:cNvPr>
          <p:cNvSpPr txBox="1"/>
          <p:nvPr/>
        </p:nvSpPr>
        <p:spPr>
          <a:xfrm>
            <a:off x="8977353" y="5190494"/>
            <a:ext cx="635567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hours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04A1999-6671-40C6-A5C2-387403753099}"/>
              </a:ext>
            </a:extLst>
          </p:cNvPr>
          <p:cNvSpPr txBox="1"/>
          <p:nvPr/>
        </p:nvSpPr>
        <p:spPr>
          <a:xfrm>
            <a:off x="7712171" y="5195453"/>
            <a:ext cx="635567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days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F5732AF-1CAD-44F1-A660-9EA3B219D5A0}"/>
              </a:ext>
            </a:extLst>
          </p:cNvPr>
          <p:cNvSpPr txBox="1"/>
          <p:nvPr/>
        </p:nvSpPr>
        <p:spPr>
          <a:xfrm>
            <a:off x="7214305" y="5195453"/>
            <a:ext cx="635567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weeks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8036798-4CD2-45A6-9D25-D155E33C274C}"/>
              </a:ext>
            </a:extLst>
          </p:cNvPr>
          <p:cNvSpPr txBox="1"/>
          <p:nvPr/>
        </p:nvSpPr>
        <p:spPr>
          <a:xfrm>
            <a:off x="10788385" y="1573879"/>
            <a:ext cx="778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Ideal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5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66265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F8FC9-EA89-41F9-947D-B4E2C1A2A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04" y="467887"/>
            <a:ext cx="10969974" cy="823912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Upcoming Work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E27E65-C6B6-49D7-BC22-86A300030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67571A-F99D-4041-8CF7-9C3C88899ED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7E35B09C-4C69-4362-B990-DDB619CC3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04" y="1573879"/>
            <a:ext cx="5782382" cy="5147595"/>
          </a:xfrm>
        </p:spPr>
        <p:txBody>
          <a:bodyPr>
            <a:normAutofit/>
          </a:bodyPr>
          <a:lstStyle/>
          <a:p>
            <a:r>
              <a:rPr lang="en-US" sz="2400" dirty="0"/>
              <a:t>Validate probe prototype with commonly measured molten salts (</a:t>
            </a:r>
            <a:r>
              <a:rPr lang="en-US" sz="2400" dirty="0" err="1"/>
              <a:t>FLiNaK</a:t>
            </a:r>
            <a:r>
              <a:rPr lang="en-US" sz="2400" dirty="0"/>
              <a:t>, chloride unary salts)</a:t>
            </a:r>
          </a:p>
          <a:p>
            <a:r>
              <a:rPr lang="en-US" sz="2400" dirty="0"/>
              <a:t>Measure across compositions for actinide-bearing salts:</a:t>
            </a:r>
          </a:p>
          <a:p>
            <a:pPr lvl="1"/>
            <a:r>
              <a:rPr lang="en-US" sz="2000" dirty="0"/>
              <a:t>FLiNaK-UF</a:t>
            </a:r>
            <a:r>
              <a:rPr lang="en-US" sz="2000" baseline="-25000" dirty="0"/>
              <a:t>4</a:t>
            </a:r>
            <a:r>
              <a:rPr lang="en-US" sz="2000" dirty="0"/>
              <a:t>  </a:t>
            </a:r>
          </a:p>
          <a:p>
            <a:pPr lvl="1"/>
            <a:r>
              <a:rPr lang="en-US" sz="2000" dirty="0"/>
              <a:t>NaCl-UCl</a:t>
            </a:r>
            <a:r>
              <a:rPr lang="en-US" sz="2000" baseline="-25000" dirty="0"/>
              <a:t>3</a:t>
            </a:r>
            <a:r>
              <a:rPr lang="en-US" sz="2000" dirty="0"/>
              <a:t> </a:t>
            </a:r>
          </a:p>
          <a:p>
            <a:r>
              <a:rPr lang="en-US" sz="2400" dirty="0"/>
              <a:t>Develop predictive thermal conductivity model for actinide-bearing salts</a:t>
            </a:r>
          </a:p>
          <a:p>
            <a:pPr marL="0" indent="0">
              <a:buNone/>
            </a:pPr>
            <a:endParaRPr lang="en-US" sz="2400" dirty="0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B8B8DA5-418F-46F4-BF4E-66FDC6F75408}"/>
              </a:ext>
            </a:extLst>
          </p:cNvPr>
          <p:cNvCxnSpPr>
            <a:cxnSpLocks/>
          </p:cNvCxnSpPr>
          <p:nvPr/>
        </p:nvCxnSpPr>
        <p:spPr>
          <a:xfrm>
            <a:off x="9287341" y="1400241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928CE8E-73F0-45CF-B5C1-01575DCD388C}"/>
              </a:ext>
            </a:extLst>
          </p:cNvPr>
          <p:cNvCxnSpPr>
            <a:cxnSpLocks/>
          </p:cNvCxnSpPr>
          <p:nvPr/>
        </p:nvCxnSpPr>
        <p:spPr>
          <a:xfrm>
            <a:off x="9899724" y="1400241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88F0112-4D07-459B-8AB3-783B770C1F93}"/>
              </a:ext>
            </a:extLst>
          </p:cNvPr>
          <p:cNvCxnSpPr>
            <a:cxnSpLocks/>
          </p:cNvCxnSpPr>
          <p:nvPr/>
        </p:nvCxnSpPr>
        <p:spPr>
          <a:xfrm>
            <a:off x="10916601" y="1400241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EB55E26-9D79-4491-B9C0-854945826EB6}"/>
              </a:ext>
            </a:extLst>
          </p:cNvPr>
          <p:cNvCxnSpPr>
            <a:cxnSpLocks/>
          </p:cNvCxnSpPr>
          <p:nvPr/>
        </p:nvCxnSpPr>
        <p:spPr>
          <a:xfrm>
            <a:off x="8006126" y="1400241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963FA17-CDB3-4685-BA42-69500A915544}"/>
              </a:ext>
            </a:extLst>
          </p:cNvPr>
          <p:cNvCxnSpPr>
            <a:cxnSpLocks/>
          </p:cNvCxnSpPr>
          <p:nvPr/>
        </p:nvCxnSpPr>
        <p:spPr>
          <a:xfrm>
            <a:off x="7511995" y="1400241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5" name="Chart 64">
            <a:extLst>
              <a:ext uri="{FF2B5EF4-FFF2-40B4-BE49-F238E27FC236}">
                <a16:creationId xmlns:a16="http://schemas.microsoft.com/office/drawing/2014/main" id="{9BD77F2F-EC6A-4A96-AE70-7AED1B73FB76}"/>
              </a:ext>
            </a:extLst>
          </p:cNvPr>
          <p:cNvGraphicFramePr/>
          <p:nvPr/>
        </p:nvGraphicFramePr>
        <p:xfrm>
          <a:off x="7120944" y="1274505"/>
          <a:ext cx="4639051" cy="4472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8" name="Slide Number Placeholder 7">
            <a:extLst>
              <a:ext uri="{FF2B5EF4-FFF2-40B4-BE49-F238E27FC236}">
                <a16:creationId xmlns:a16="http://schemas.microsoft.com/office/drawing/2014/main" id="{9019A057-E101-4CC0-9454-BCBAF5B45EE8}"/>
              </a:ext>
            </a:extLst>
          </p:cNvPr>
          <p:cNvSpPr txBox="1">
            <a:spLocks/>
          </p:cNvSpPr>
          <p:nvPr/>
        </p:nvSpPr>
        <p:spPr>
          <a:xfrm>
            <a:off x="9837394" y="53753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E67571A-F99D-4041-8CF7-9C3C88899ED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defRPr/>
              </a:pPr>
              <a:t>23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4C64279-4426-4AE6-8B16-4341B20B67B4}"/>
              </a:ext>
            </a:extLst>
          </p:cNvPr>
          <p:cNvSpPr txBox="1"/>
          <p:nvPr/>
        </p:nvSpPr>
        <p:spPr>
          <a:xfrm>
            <a:off x="6748933" y="1796913"/>
            <a:ext cx="369332" cy="2989269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Measurement Temperature Range (K)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F1B0DC3-86C4-4DFF-AB12-FD1C48711F41}"/>
              </a:ext>
            </a:extLst>
          </p:cNvPr>
          <p:cNvSpPr txBox="1"/>
          <p:nvPr/>
        </p:nvSpPr>
        <p:spPr>
          <a:xfrm>
            <a:off x="9889166" y="3280381"/>
            <a:ext cx="494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6C75AE0-03A0-46F0-AB2D-EEB85A4C920C}"/>
              </a:ext>
            </a:extLst>
          </p:cNvPr>
          <p:cNvSpPr txBox="1"/>
          <p:nvPr/>
        </p:nvSpPr>
        <p:spPr>
          <a:xfrm>
            <a:off x="10694932" y="4222302"/>
            <a:ext cx="5007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LFA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E7AE5EA-8299-4E9F-9035-422A5B415AF4}"/>
              </a:ext>
            </a:extLst>
          </p:cNvPr>
          <p:cNvSpPr txBox="1"/>
          <p:nvPr/>
        </p:nvSpPr>
        <p:spPr>
          <a:xfrm>
            <a:off x="10694932" y="4718939"/>
            <a:ext cx="548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TGS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5C32AF9-735D-42DA-9EEC-157142ABD6AD}"/>
              </a:ext>
            </a:extLst>
          </p:cNvPr>
          <p:cNvSpPr txBox="1"/>
          <p:nvPr/>
        </p:nvSpPr>
        <p:spPr>
          <a:xfrm>
            <a:off x="7771111" y="1952607"/>
            <a:ext cx="494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VGA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4155469-92AF-43F0-B345-5657B5156578}"/>
              </a:ext>
            </a:extLst>
          </p:cNvPr>
          <p:cNvSpPr txBox="1"/>
          <p:nvPr/>
        </p:nvSpPr>
        <p:spPr>
          <a:xfrm>
            <a:off x="7824363" y="2727268"/>
            <a:ext cx="494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CC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32D9031-051C-4253-95C4-065EF400F5B9}"/>
              </a:ext>
            </a:extLst>
          </p:cNvPr>
          <p:cNvSpPr txBox="1"/>
          <p:nvPr/>
        </p:nvSpPr>
        <p:spPr>
          <a:xfrm>
            <a:off x="7995919" y="3937085"/>
            <a:ext cx="115328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Size according to avg. standard deviation of data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8FED4230-C606-4A3D-8F64-D35CA4856F8F}"/>
              </a:ext>
            </a:extLst>
          </p:cNvPr>
          <p:cNvCxnSpPr>
            <a:cxnSpLocks/>
          </p:cNvCxnSpPr>
          <p:nvPr/>
        </p:nvCxnSpPr>
        <p:spPr>
          <a:xfrm flipV="1">
            <a:off x="11267913" y="2157493"/>
            <a:ext cx="0" cy="25009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01F8436F-1F3B-4D68-8055-875A7156270C}"/>
              </a:ext>
            </a:extLst>
          </p:cNvPr>
          <p:cNvCxnSpPr>
            <a:cxnSpLocks/>
          </p:cNvCxnSpPr>
          <p:nvPr/>
        </p:nvCxnSpPr>
        <p:spPr>
          <a:xfrm rot="5400000" flipV="1">
            <a:off x="9501656" y="293188"/>
            <a:ext cx="0" cy="25009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59D69581-DA94-4721-AC4E-C06CA5C8FED6}"/>
              </a:ext>
            </a:extLst>
          </p:cNvPr>
          <p:cNvSpPr txBox="1"/>
          <p:nvPr/>
        </p:nvSpPr>
        <p:spPr>
          <a:xfrm>
            <a:off x="10561267" y="5195452"/>
            <a:ext cx="710668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D4EA11D-D3CD-4E58-A1F3-33F0ADE8955D}"/>
              </a:ext>
            </a:extLst>
          </p:cNvPr>
          <p:cNvSpPr txBox="1"/>
          <p:nvPr/>
        </p:nvSpPr>
        <p:spPr>
          <a:xfrm>
            <a:off x="9585124" y="5189058"/>
            <a:ext cx="685126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minutes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A2BA220-0263-4DA8-9BAB-467DA63F0D96}"/>
              </a:ext>
            </a:extLst>
          </p:cNvPr>
          <p:cNvSpPr txBox="1"/>
          <p:nvPr/>
        </p:nvSpPr>
        <p:spPr>
          <a:xfrm>
            <a:off x="8977353" y="5190494"/>
            <a:ext cx="635567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hours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04A1999-6671-40C6-A5C2-387403753099}"/>
              </a:ext>
            </a:extLst>
          </p:cNvPr>
          <p:cNvSpPr txBox="1"/>
          <p:nvPr/>
        </p:nvSpPr>
        <p:spPr>
          <a:xfrm>
            <a:off x="7712171" y="5195453"/>
            <a:ext cx="635567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days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F5732AF-1CAD-44F1-A660-9EA3B219D5A0}"/>
              </a:ext>
            </a:extLst>
          </p:cNvPr>
          <p:cNvSpPr txBox="1"/>
          <p:nvPr/>
        </p:nvSpPr>
        <p:spPr>
          <a:xfrm>
            <a:off x="7214305" y="5195453"/>
            <a:ext cx="635567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weeks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8036798-4CD2-45A6-9D25-D155E33C274C}"/>
              </a:ext>
            </a:extLst>
          </p:cNvPr>
          <p:cNvSpPr txBox="1"/>
          <p:nvPr/>
        </p:nvSpPr>
        <p:spPr>
          <a:xfrm>
            <a:off x="10788385" y="1573879"/>
            <a:ext cx="778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Ideal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5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3794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93C27-8E83-7171-952D-F6CD7C73D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561" y="508628"/>
            <a:ext cx="10857199" cy="963465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Acknowledgements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4FF9F764-54E4-1240-4ED0-B5CF7C5E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561" y="1572322"/>
            <a:ext cx="10314878" cy="29216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latin typeface="+mn-lt"/>
              </a:rPr>
              <a:t>Funding for this research has come from the Department of Energy, Nuclear Energy University Program (NEUP): Award #DE-NE0009502. </a:t>
            </a: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Special thanks to Dr. Troy Munro who advised this research and student researchers at Brigham Young University (Jacob Numbers, Andrew Christensen, Isaac Walker, Sam </a:t>
            </a:r>
            <a:r>
              <a:rPr lang="en-US" sz="2400" dirty="0" err="1">
                <a:latin typeface="+mn-lt"/>
              </a:rPr>
              <a:t>Nasman</a:t>
            </a:r>
            <a:r>
              <a:rPr lang="en-US" sz="2400" dirty="0">
                <a:latin typeface="+mn-lt"/>
              </a:rPr>
              <a:t>, Hailey Snodgrass, McKay </a:t>
            </a:r>
            <a:r>
              <a:rPr lang="en-US" sz="2400" dirty="0" err="1">
                <a:latin typeface="+mn-lt"/>
              </a:rPr>
              <a:t>Sumsion</a:t>
            </a:r>
            <a:r>
              <a:rPr lang="en-US" sz="2400" dirty="0">
                <a:latin typeface="+mn-lt"/>
              </a:rPr>
              <a:t>) and collaborators at Oak Ridge National Laboratory.</a:t>
            </a:r>
          </a:p>
        </p:txBody>
      </p:sp>
      <p:pic>
        <p:nvPicPr>
          <p:cNvPr id="4" name="Picture 4" descr="BYU Mechanical Engineering (@byumech) / X">
            <a:extLst>
              <a:ext uri="{FF2B5EF4-FFF2-40B4-BE49-F238E27FC236}">
                <a16:creationId xmlns:a16="http://schemas.microsoft.com/office/drawing/2014/main" id="{B628DEFA-4CE9-4D2F-B9A4-83FA28C8D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964" y="5275702"/>
            <a:ext cx="5776071" cy="1073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34129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576BDE0-201B-1252-BF00-1A0DEA369AE3}"/>
              </a:ext>
            </a:extLst>
          </p:cNvPr>
          <p:cNvSpPr txBox="1">
            <a:spLocks/>
          </p:cNvSpPr>
          <p:nvPr/>
        </p:nvSpPr>
        <p:spPr>
          <a:xfrm>
            <a:off x="381000" y="0"/>
            <a:ext cx="11430000" cy="8595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References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8FAF4A-6894-A5A4-D237-E3A0694B329E}"/>
              </a:ext>
            </a:extLst>
          </p:cNvPr>
          <p:cNvSpPr txBox="1"/>
          <p:nvPr/>
        </p:nvSpPr>
        <p:spPr>
          <a:xfrm>
            <a:off x="380999" y="810190"/>
            <a:ext cx="11553826" cy="5760720"/>
          </a:xfrm>
          <a:prstGeom prst="rect">
            <a:avLst/>
          </a:prstGeom>
          <a:noFill/>
        </p:spPr>
        <p:txBody>
          <a:bodyPr wrap="square" numCol="3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800" b="0" i="0" dirty="0">
                <a:effectLst/>
                <a:highlight>
                  <a:srgbClr val="FFFFFF"/>
                </a:highlight>
              </a:rPr>
              <a:t>Oak Ridge National Laboratory, U. of South Carolina, T. </a:t>
            </a:r>
            <a:r>
              <a:rPr lang="en-US" sz="800" b="0" i="0" dirty="0" err="1">
                <a:effectLst/>
                <a:highlight>
                  <a:srgbClr val="FFFFFF"/>
                </a:highlight>
              </a:rPr>
              <a:t>Besman</a:t>
            </a:r>
            <a:r>
              <a:rPr lang="en-US" sz="800" b="0" i="0" dirty="0">
                <a:effectLst/>
                <a:highlight>
                  <a:srgbClr val="FFFFFF"/>
                </a:highlight>
              </a:rPr>
              <a:t>, N. D. B. Ezell, T. Birri, N. Termini, S. Henderson, and J. </a:t>
            </a:r>
            <a:r>
              <a:rPr lang="en-US" sz="800" b="0" i="0" dirty="0" err="1">
                <a:effectLst/>
                <a:highlight>
                  <a:srgbClr val="FFFFFF"/>
                </a:highlight>
              </a:rPr>
              <a:t>Schorne</a:t>
            </a:r>
            <a:r>
              <a:rPr lang="en-US" sz="800" b="0" i="0" dirty="0">
                <a:effectLst/>
                <a:highlight>
                  <a:srgbClr val="FFFFFF"/>
                </a:highlight>
              </a:rPr>
              <a:t>-Pinto. (2024) Molten salt thermal properties database. [Online]. Available: </a:t>
            </a:r>
            <a:r>
              <a:rPr lang="en-US" sz="800" b="0" i="0" dirty="0">
                <a:effectLst/>
                <a:highlight>
                  <a:srgbClr val="FFFFFF"/>
                </a:highlight>
                <a:hlinkClick r:id="rId2"/>
              </a:rPr>
              <a:t>https://mstdb.ornl.gov/</a:t>
            </a:r>
            <a:endParaRPr lang="en-US" sz="800" b="0" i="0" dirty="0">
              <a:effectLst/>
              <a:highlight>
                <a:srgbClr val="FFFFFF"/>
              </a:highlight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Creasman</a:t>
            </a:r>
            <a:r>
              <a:rPr lang="en-US" sz="800" dirty="0">
                <a:effectLst/>
              </a:rPr>
              <a:t>, Sarah. “Sensitivity Analysis of Thermophysical Properties of Molten Salts Using a Molten Salt Demonstration Reactor Model in TRANSFORM.” </a:t>
            </a:r>
            <a:r>
              <a:rPr lang="en-US" sz="800" i="1" dirty="0">
                <a:effectLst/>
              </a:rPr>
              <a:t>Doctoral Dissertations</a:t>
            </a:r>
            <a:r>
              <a:rPr lang="en-US" sz="800" dirty="0">
                <a:effectLst/>
              </a:rPr>
              <a:t>, May 1, 2023. </a:t>
            </a:r>
            <a:r>
              <a:rPr lang="en-US" sz="800" dirty="0">
                <a:effectLst/>
                <a:hlinkClick r:id="rId3"/>
              </a:rPr>
              <a:t>https://trace.tennessee.edu/utk_graddiss/8160</a:t>
            </a:r>
            <a:r>
              <a:rPr lang="en-US" sz="800" dirty="0">
                <a:effectLst/>
              </a:rPr>
              <a:t>.</a:t>
            </a:r>
            <a:endParaRPr lang="en-US" sz="800" dirty="0"/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Freile</a:t>
            </a:r>
            <a:r>
              <a:rPr lang="en-US" sz="800" dirty="0">
                <a:effectLst/>
              </a:rPr>
              <a:t>, Ramiro, and Mark Kimber. “Influence of Molten Salt-(</a:t>
            </a:r>
            <a:r>
              <a:rPr lang="en-US" sz="800" dirty="0" err="1">
                <a:effectLst/>
              </a:rPr>
              <a:t>FLiNaK</a:t>
            </a:r>
            <a:r>
              <a:rPr lang="en-US" sz="800" dirty="0">
                <a:effectLst/>
              </a:rPr>
              <a:t>) Thermophysical Properties on a Heated Tube Using CFD RANS Turbulence Modeling of an Experimental Testbed.” Edited by Jan Leen </a:t>
            </a:r>
            <a:r>
              <a:rPr lang="en-US" sz="800" dirty="0" err="1">
                <a:effectLst/>
              </a:rPr>
              <a:t>Kloosterman</a:t>
            </a:r>
            <a:r>
              <a:rPr lang="en-US" sz="800" dirty="0">
                <a:effectLst/>
              </a:rPr>
              <a:t>, Elsa Merle, and Jean Ragusa. </a:t>
            </a:r>
            <a:r>
              <a:rPr lang="en-US" sz="800" i="1" dirty="0">
                <a:effectLst/>
              </a:rPr>
              <a:t>EPJ Nuclear Sciences &amp; Technologies</a:t>
            </a:r>
            <a:r>
              <a:rPr lang="en-US" sz="800" dirty="0">
                <a:effectLst/>
              </a:rPr>
              <a:t> 5 (2019): 16. </a:t>
            </a:r>
            <a:r>
              <a:rPr lang="en-US" sz="800" dirty="0">
                <a:effectLst/>
                <a:hlinkClick r:id="rId4"/>
              </a:rPr>
              <a:t>https://doi.org/10.1051/epjn/2019027</a:t>
            </a:r>
            <a:r>
              <a:rPr lang="en-US" sz="800" dirty="0">
                <a:effectLst/>
              </a:rPr>
              <a:t>.</a:t>
            </a:r>
            <a:endParaRPr lang="en-US" sz="800" dirty="0"/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Golyshev</a:t>
            </a:r>
            <a:r>
              <a:rPr lang="en-US" sz="800" dirty="0">
                <a:effectLst/>
              </a:rPr>
              <a:t>, Vladimir D. “Experimental Investigation of the Thermal-Conductivity of Transparent Melts”, TVT, 21:5 (1983), 899–903; High Temperature, 21:5 (1983), 684–687,” 1983. </a:t>
            </a:r>
            <a:r>
              <a:rPr lang="en-US" sz="800" dirty="0">
                <a:effectLst/>
                <a:hlinkClick r:id="rId5"/>
              </a:rPr>
              <a:t>https://www.mathnet.ru/php/archive.phtml?wshow=paper&amp;jrnid=tvt&amp;paperid=6160&amp;option_lang=eng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Golyshev</a:t>
            </a:r>
            <a:r>
              <a:rPr lang="en-US" sz="800" dirty="0">
                <a:effectLst/>
              </a:rPr>
              <a:t>, Vladimir D. “High-Temperature Thermophysical Properties of </a:t>
            </a:r>
            <a:r>
              <a:rPr lang="en-US" sz="800" dirty="0" err="1">
                <a:effectLst/>
              </a:rPr>
              <a:t>Nonscattering</a:t>
            </a:r>
            <a:r>
              <a:rPr lang="en-US" sz="800" dirty="0">
                <a:effectLst/>
              </a:rPr>
              <a:t> Semitransparent Materials I: Methods and Instrumentation for the Determination of Spectral Absorptivity and Thermal Conductivity of Melts,” no. 4 (1992): 367–77.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Khlebnikov, O. E., V. A. Sokolov, I. E. </a:t>
            </a:r>
            <a:r>
              <a:rPr lang="en-US" sz="800" dirty="0" err="1">
                <a:effectLst/>
              </a:rPr>
              <a:t>Veneraki</a:t>
            </a:r>
            <a:r>
              <a:rPr lang="en-US" sz="800" dirty="0">
                <a:effectLst/>
              </a:rPr>
              <a:t>, and A. N. </a:t>
            </a:r>
            <a:r>
              <a:rPr lang="en-US" sz="800" dirty="0" err="1">
                <a:effectLst/>
              </a:rPr>
              <a:t>Alabovsky</a:t>
            </a:r>
            <a:r>
              <a:rPr lang="en-US" sz="800" dirty="0">
                <a:effectLst/>
              </a:rPr>
              <a:t>. “Determination of Thermal Conductivity Coefficients of Lithium, Magnesium, Calcium, and Barium Fluorides in the Liquid State.” </a:t>
            </a:r>
            <a:r>
              <a:rPr lang="en-US" sz="800" i="1" dirty="0">
                <a:effectLst/>
              </a:rPr>
              <a:t>Thermophysical Properties of Substances</a:t>
            </a:r>
            <a:r>
              <a:rPr lang="en-US" sz="800" dirty="0">
                <a:effectLst/>
              </a:rPr>
              <a:t> 5 (1981): 97–101.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Harada, Makoto, Akihisa </a:t>
            </a:r>
            <a:r>
              <a:rPr lang="en-US" sz="800" dirty="0" err="1">
                <a:effectLst/>
              </a:rPr>
              <a:t>Shioi</a:t>
            </a:r>
            <a:r>
              <a:rPr lang="en-US" sz="800" dirty="0">
                <a:effectLst/>
              </a:rPr>
              <a:t>, </a:t>
            </a:r>
            <a:r>
              <a:rPr lang="en-US" sz="800" dirty="0" err="1">
                <a:effectLst/>
              </a:rPr>
              <a:t>Tsunetoshi</a:t>
            </a:r>
            <a:r>
              <a:rPr lang="en-US" sz="800" dirty="0">
                <a:effectLst/>
              </a:rPr>
              <a:t> Miura, and </a:t>
            </a:r>
            <a:r>
              <a:rPr lang="en-US" sz="800" dirty="0" err="1">
                <a:effectLst/>
              </a:rPr>
              <a:t>Shinsuke</a:t>
            </a:r>
            <a:r>
              <a:rPr lang="en-US" sz="800" dirty="0">
                <a:effectLst/>
              </a:rPr>
              <a:t> </a:t>
            </a:r>
            <a:r>
              <a:rPr lang="en-US" sz="800" dirty="0" err="1">
                <a:effectLst/>
              </a:rPr>
              <a:t>Okumi</a:t>
            </a:r>
            <a:r>
              <a:rPr lang="en-US" sz="800" dirty="0">
                <a:effectLst/>
              </a:rPr>
              <a:t>. “Thermal Conductivities of Molten Alkali Metal Halides.” </a:t>
            </a:r>
            <a:r>
              <a:rPr lang="en-US" sz="800" i="1" dirty="0">
                <a:effectLst/>
              </a:rPr>
              <a:t>Industrial &amp; Engineering Chemistry Research</a:t>
            </a:r>
            <a:r>
              <a:rPr lang="en-US" sz="800" dirty="0">
                <a:effectLst/>
              </a:rPr>
              <a:t> 31, no. 10 (October 1, 1992): 2400–2407. </a:t>
            </a:r>
            <a:r>
              <a:rPr lang="en-US" sz="800" dirty="0">
                <a:effectLst/>
                <a:hlinkClick r:id="rId6"/>
              </a:rPr>
              <a:t>https://doi.org/10.1021/ie00010a021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Nagasaka</a:t>
            </a:r>
            <a:r>
              <a:rPr lang="en-US" sz="800" dirty="0">
                <a:effectLst/>
              </a:rPr>
              <a:t>, Y., and A. Nagashima. “Measurement of the Thermal Diffusivity of Molten </a:t>
            </a:r>
            <a:r>
              <a:rPr lang="en-US" sz="800" dirty="0" err="1">
                <a:effectLst/>
              </a:rPr>
              <a:t>KCl</a:t>
            </a:r>
            <a:r>
              <a:rPr lang="en-US" sz="800" dirty="0">
                <a:effectLst/>
              </a:rPr>
              <a:t> up to 1000°C by the Forced Rayleigh Scattering Method.” </a:t>
            </a:r>
            <a:r>
              <a:rPr lang="en-US" sz="800" i="1" dirty="0">
                <a:effectLst/>
              </a:rPr>
              <a:t>International Journal of </a:t>
            </a:r>
            <a:r>
              <a:rPr lang="en-US" sz="800" i="1" dirty="0" err="1">
                <a:effectLst/>
              </a:rPr>
              <a:t>Thermophysics</a:t>
            </a:r>
            <a:r>
              <a:rPr lang="en-US" sz="800" dirty="0">
                <a:effectLst/>
              </a:rPr>
              <a:t> 9, no. 6 (November 1, 1988): 923–31. </a:t>
            </a:r>
            <a:r>
              <a:rPr lang="en-US" sz="800" dirty="0">
                <a:effectLst/>
                <a:hlinkClick r:id="rId7"/>
              </a:rPr>
              <a:t>https://doi.org/10.1007/BF01133260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An, Xue-Hui, Jin-Hui Cheng, Hui-Qin Yin, Lei-Dong Xie, and Peng Zhang. “Thermal Conductivity of High Temperature Fluoride Molten Salt Determined by Laser Flash Technique.” </a:t>
            </a:r>
            <a:r>
              <a:rPr lang="en-US" sz="800" i="1" dirty="0">
                <a:effectLst/>
              </a:rPr>
              <a:t>International Journal of Heat and Mass Transfer</a:t>
            </a:r>
            <a:r>
              <a:rPr lang="en-US" sz="800" dirty="0">
                <a:effectLst/>
              </a:rPr>
              <a:t> 90 (November 1, 2015): 872–77. </a:t>
            </a:r>
            <a:r>
              <a:rPr lang="en-US" sz="800" dirty="0">
                <a:effectLst/>
                <a:hlinkClick r:id="rId8"/>
              </a:rPr>
              <a:t>https://doi.org/10.1016/j.ijheatmasstransfer.2015.07.042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Gallagher, Ryan C., Anthony Birri, Nick G. Russell, Anh-Thu Phan, and </a:t>
            </a:r>
            <a:r>
              <a:rPr lang="en-US" sz="800" dirty="0" err="1">
                <a:effectLst/>
              </a:rPr>
              <a:t>Aïmen</a:t>
            </a:r>
            <a:r>
              <a:rPr lang="en-US" sz="800" dirty="0">
                <a:effectLst/>
              </a:rPr>
              <a:t> E. </a:t>
            </a:r>
            <a:r>
              <a:rPr lang="en-US" sz="800" dirty="0" err="1">
                <a:effectLst/>
              </a:rPr>
              <a:t>Gheribi</a:t>
            </a:r>
            <a:r>
              <a:rPr lang="en-US" sz="800" dirty="0">
                <a:effectLst/>
              </a:rPr>
              <a:t>. “Investigation of the Thermal Conductivity of Molten </a:t>
            </a:r>
            <a:r>
              <a:rPr lang="en-US" sz="800" dirty="0" err="1">
                <a:effectLst/>
              </a:rPr>
              <a:t>LiF</a:t>
            </a:r>
            <a:r>
              <a:rPr lang="en-US" sz="800" dirty="0">
                <a:effectLst/>
              </a:rPr>
              <a:t>-</a:t>
            </a:r>
            <a:r>
              <a:rPr lang="en-US" sz="800" dirty="0" err="1">
                <a:effectLst/>
              </a:rPr>
              <a:t>NaF</a:t>
            </a:r>
            <a:r>
              <a:rPr lang="en-US" sz="800" dirty="0">
                <a:effectLst/>
              </a:rPr>
              <a:t>-KF with Experiments, Theory, and Equilibrium Molecular Dynamics.” </a:t>
            </a:r>
            <a:r>
              <a:rPr lang="en-US" sz="800" i="1" dirty="0">
                <a:effectLst/>
              </a:rPr>
              <a:t>Journal of Molecular Liquids</a:t>
            </a:r>
            <a:r>
              <a:rPr lang="en-US" sz="800" dirty="0">
                <a:effectLst/>
              </a:rPr>
              <a:t> 361 (September 1, 2022): 119151. </a:t>
            </a:r>
            <a:r>
              <a:rPr lang="en-US" sz="800" dirty="0">
                <a:effectLst/>
                <a:hlinkClick r:id="rId9"/>
              </a:rPr>
              <a:t>https://doi.org/10.1016/j.molliq.2022.119151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Khokhlov, V., I. </a:t>
            </a:r>
            <a:r>
              <a:rPr lang="en-US" sz="800" dirty="0" err="1">
                <a:effectLst/>
              </a:rPr>
              <a:t>Korzun</a:t>
            </a:r>
            <a:r>
              <a:rPr lang="en-US" sz="800" dirty="0">
                <a:effectLst/>
              </a:rPr>
              <a:t>, V. </a:t>
            </a:r>
            <a:r>
              <a:rPr lang="en-US" sz="800" dirty="0" err="1">
                <a:effectLst/>
              </a:rPr>
              <a:t>Dokutovich</a:t>
            </a:r>
            <a:r>
              <a:rPr lang="en-US" sz="800" dirty="0">
                <a:effectLst/>
              </a:rPr>
              <a:t>, and E. Filatov. “Heat Capacity and Thermal Conductivity of Molten Ternary Lithium, Sodium, Potassium, and Zirconium Fluorides Mixtures.” </a:t>
            </a:r>
            <a:r>
              <a:rPr lang="en-US" sz="800" i="1" dirty="0">
                <a:effectLst/>
              </a:rPr>
              <a:t>Journal of Nuclear Materials</a:t>
            </a:r>
            <a:r>
              <a:rPr lang="en-US" sz="800" dirty="0">
                <a:effectLst/>
              </a:rPr>
              <a:t> 410, no. 1 (March 1, 2011): 32–38. </a:t>
            </a:r>
            <a:r>
              <a:rPr lang="en-US" sz="800" dirty="0">
                <a:effectLst/>
                <a:hlinkClick r:id="rId10"/>
              </a:rPr>
              <a:t>https://doi.org/10.1016/j.jnucmat.2010.12.306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Merritt, Brian, Michael Seneca, Ben Wright, Noah Cahill, Noah Petersen, Austin Fleming, and Troy Munro. “Thermal Conductivity Characterization of Fluoride and Chloride Molten Salts Using a Modified Transient Hot-Wire Needle Probe.” </a:t>
            </a:r>
            <a:r>
              <a:rPr lang="en-US" sz="800" i="1" dirty="0">
                <a:effectLst/>
              </a:rPr>
              <a:t>International Journal of </a:t>
            </a:r>
            <a:r>
              <a:rPr lang="en-US" sz="800" i="1" dirty="0" err="1">
                <a:effectLst/>
              </a:rPr>
              <a:t>Thermophysics</a:t>
            </a:r>
            <a:r>
              <a:rPr lang="en-US" sz="800" dirty="0">
                <a:effectLst/>
              </a:rPr>
              <a:t> 43, no. 10 (August 10, 2022): 149. </a:t>
            </a:r>
            <a:r>
              <a:rPr lang="en-US" sz="800" dirty="0">
                <a:effectLst/>
                <a:hlinkClick r:id="rId11"/>
              </a:rPr>
              <a:t>https://doi.org/10.1007/s10765-022-03073-2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Nagasaka</a:t>
            </a:r>
            <a:r>
              <a:rPr lang="en-US" sz="800" dirty="0">
                <a:effectLst/>
              </a:rPr>
              <a:t>, Y., N. Nakazawa, and A. Nagashima. “Experimental Determination of the Thermal Diffusivity of Molten Alkali Halides by the Forced Rayleigh Scattering Method. I. Molten LiCl, NaCl, </a:t>
            </a:r>
            <a:r>
              <a:rPr lang="en-US" sz="800" dirty="0" err="1">
                <a:effectLst/>
              </a:rPr>
              <a:t>KCl</a:t>
            </a:r>
            <a:r>
              <a:rPr lang="en-US" sz="800" dirty="0">
                <a:effectLst/>
              </a:rPr>
              <a:t>, </a:t>
            </a:r>
            <a:r>
              <a:rPr lang="en-US" sz="800" dirty="0" err="1">
                <a:effectLst/>
              </a:rPr>
              <a:t>RbCl</a:t>
            </a:r>
            <a:r>
              <a:rPr lang="en-US" sz="800" dirty="0">
                <a:effectLst/>
              </a:rPr>
              <a:t>, and </a:t>
            </a:r>
            <a:r>
              <a:rPr lang="en-US" sz="800" dirty="0" err="1">
                <a:effectLst/>
              </a:rPr>
              <a:t>CsCl</a:t>
            </a:r>
            <a:r>
              <a:rPr lang="en-US" sz="800" dirty="0">
                <a:effectLst/>
              </a:rPr>
              <a:t>.” </a:t>
            </a:r>
            <a:r>
              <a:rPr lang="en-US" sz="800" i="1" dirty="0">
                <a:effectLst/>
              </a:rPr>
              <a:t>International Journal of </a:t>
            </a:r>
            <a:r>
              <a:rPr lang="en-US" sz="800" i="1" dirty="0" err="1">
                <a:effectLst/>
              </a:rPr>
              <a:t>Thermophysics</a:t>
            </a:r>
            <a:r>
              <a:rPr lang="en-US" sz="800" dirty="0">
                <a:effectLst/>
              </a:rPr>
              <a:t> 13, no. 4 (July 1, 1992): 555–74. </a:t>
            </a:r>
            <a:r>
              <a:rPr lang="en-US" sz="800" dirty="0">
                <a:effectLst/>
                <a:hlinkClick r:id="rId12"/>
              </a:rPr>
              <a:t>https://doi.org/10.1007/BF00501941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Robertson, Sean G., Ralph Wiser, </a:t>
            </a:r>
            <a:r>
              <a:rPr lang="en-US" sz="800" dirty="0" err="1">
                <a:effectLst/>
              </a:rPr>
              <a:t>Wonseok</a:t>
            </a:r>
            <a:r>
              <a:rPr lang="en-US" sz="800" dirty="0">
                <a:effectLst/>
              </a:rPr>
              <a:t> Yang, </a:t>
            </a:r>
            <a:r>
              <a:rPr lang="en-US" sz="800" dirty="0" err="1">
                <a:effectLst/>
              </a:rPr>
              <a:t>Dokyu</a:t>
            </a:r>
            <a:r>
              <a:rPr lang="en-US" sz="800" dirty="0">
                <a:effectLst/>
              </a:rPr>
              <a:t> Kang, </a:t>
            </a:r>
            <a:r>
              <a:rPr lang="en-US" sz="800" dirty="0" err="1">
                <a:effectLst/>
              </a:rPr>
              <a:t>Sungyeol</a:t>
            </a:r>
            <a:r>
              <a:rPr lang="en-US" sz="800" dirty="0">
                <a:effectLst/>
              </a:rPr>
              <a:t> Choi, Emilio </a:t>
            </a:r>
            <a:r>
              <a:rPr lang="en-US" sz="800" dirty="0" err="1">
                <a:effectLst/>
              </a:rPr>
              <a:t>Baglietto</a:t>
            </a:r>
            <a:r>
              <a:rPr lang="en-US" sz="800" dirty="0">
                <a:effectLst/>
              </a:rPr>
              <a:t>, and Michael P. Short. “The Curious Temperature Dependence of Fluoride Molten Salt Thermal Conductivity.” </a:t>
            </a:r>
            <a:r>
              <a:rPr lang="en-US" sz="800" i="1" dirty="0">
                <a:effectLst/>
              </a:rPr>
              <a:t>Journal of Applied Physics</a:t>
            </a:r>
            <a:r>
              <a:rPr lang="en-US" sz="800" dirty="0">
                <a:effectLst/>
              </a:rPr>
              <a:t> 131, no. 22 (June 8, 2022): 225102. </a:t>
            </a:r>
            <a:r>
              <a:rPr lang="en-US" sz="800" dirty="0">
                <a:effectLst/>
                <a:hlinkClick r:id="rId13"/>
              </a:rPr>
              <a:t>https://doi.org/10.1063/5.0088059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Rudenko, Alexey, Alexander </a:t>
            </a:r>
            <a:r>
              <a:rPr lang="en-US" sz="800" dirty="0" err="1">
                <a:effectLst/>
              </a:rPr>
              <a:t>Redkin</a:t>
            </a:r>
            <a:r>
              <a:rPr lang="en-US" sz="800" dirty="0">
                <a:effectLst/>
              </a:rPr>
              <a:t>, Evgeniya </a:t>
            </a:r>
            <a:r>
              <a:rPr lang="en-US" sz="800" dirty="0" err="1">
                <a:effectLst/>
              </a:rPr>
              <a:t>Il’ina</a:t>
            </a:r>
            <a:r>
              <a:rPr lang="en-US" sz="800" dirty="0">
                <a:effectLst/>
              </a:rPr>
              <a:t>, Svetlana </a:t>
            </a:r>
            <a:r>
              <a:rPr lang="en-US" sz="800" dirty="0" err="1">
                <a:effectLst/>
              </a:rPr>
              <a:t>Pershina</a:t>
            </a:r>
            <a:r>
              <a:rPr lang="en-US" sz="800" dirty="0">
                <a:effectLst/>
              </a:rPr>
              <a:t>, Peter </a:t>
            </a:r>
            <a:r>
              <a:rPr lang="en-US" sz="800" dirty="0" err="1">
                <a:effectLst/>
              </a:rPr>
              <a:t>Mushnikov</a:t>
            </a:r>
            <a:r>
              <a:rPr lang="en-US" sz="800" dirty="0">
                <a:effectLst/>
              </a:rPr>
              <a:t>, </a:t>
            </a:r>
            <a:r>
              <a:rPr lang="en-US" sz="800" dirty="0" err="1">
                <a:effectLst/>
              </a:rPr>
              <a:t>Yuriy</a:t>
            </a:r>
            <a:r>
              <a:rPr lang="en-US" sz="800" dirty="0">
                <a:effectLst/>
              </a:rPr>
              <a:t> </a:t>
            </a:r>
            <a:r>
              <a:rPr lang="en-US" sz="800" dirty="0" err="1">
                <a:effectLst/>
              </a:rPr>
              <a:t>Zaikov</a:t>
            </a:r>
            <a:r>
              <a:rPr lang="en-US" sz="800" dirty="0">
                <a:effectLst/>
              </a:rPr>
              <a:t>, Sergey </a:t>
            </a:r>
            <a:r>
              <a:rPr lang="en-US" sz="800" dirty="0" err="1">
                <a:effectLst/>
              </a:rPr>
              <a:t>Kumkov</a:t>
            </a:r>
            <a:r>
              <a:rPr lang="en-US" sz="800" dirty="0">
                <a:effectLst/>
              </a:rPr>
              <a:t>, </a:t>
            </a:r>
            <a:r>
              <a:rPr lang="en-US" sz="800" dirty="0" err="1">
                <a:effectLst/>
              </a:rPr>
              <a:t>Yalan</a:t>
            </a:r>
            <a:r>
              <a:rPr lang="en-US" sz="800" dirty="0">
                <a:effectLst/>
              </a:rPr>
              <a:t> Liu, and </a:t>
            </a:r>
            <a:r>
              <a:rPr lang="en-US" sz="800" dirty="0" err="1">
                <a:effectLst/>
              </a:rPr>
              <a:t>Weiqun</a:t>
            </a:r>
            <a:r>
              <a:rPr lang="en-US" sz="800" dirty="0">
                <a:effectLst/>
              </a:rPr>
              <a:t> Shi. “Thermal Conductivity of </a:t>
            </a:r>
            <a:r>
              <a:rPr lang="en-US" sz="800" dirty="0" err="1">
                <a:effectLst/>
              </a:rPr>
              <a:t>FLiNaK</a:t>
            </a:r>
            <a:r>
              <a:rPr lang="en-US" sz="800" dirty="0">
                <a:effectLst/>
              </a:rPr>
              <a:t> in a Molten State.” </a:t>
            </a:r>
            <a:r>
              <a:rPr lang="en-US" sz="800" i="1" dirty="0">
                <a:effectLst/>
              </a:rPr>
              <a:t>Materials</a:t>
            </a:r>
            <a:r>
              <a:rPr lang="en-US" sz="800" dirty="0">
                <a:effectLst/>
              </a:rPr>
              <a:t> 15, no. 16 (January 2022): 5603. </a:t>
            </a:r>
            <a:r>
              <a:rPr lang="en-US" sz="800" dirty="0">
                <a:effectLst/>
                <a:hlinkClick r:id="rId14"/>
              </a:rPr>
              <a:t>https://doi.org/10.3390/ma15165603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Smirnov, M. V., V. A. Khokhlov, and E. S. Filatov. “Thermal Conductivity of Molten Alkali Halides and Their Mixtures.” </a:t>
            </a:r>
            <a:r>
              <a:rPr lang="en-US" sz="800" i="1" dirty="0" err="1">
                <a:effectLst/>
              </a:rPr>
              <a:t>Electrochimica</a:t>
            </a:r>
            <a:r>
              <a:rPr lang="en-US" sz="800" i="1" dirty="0">
                <a:effectLst/>
              </a:rPr>
              <a:t> Acta</a:t>
            </a:r>
            <a:r>
              <a:rPr lang="en-US" sz="800" dirty="0">
                <a:effectLst/>
              </a:rPr>
              <a:t> 32, no. 7 (July 1, 1987): 1019–26. </a:t>
            </a:r>
            <a:r>
              <a:rPr lang="en-US" sz="800" dirty="0">
                <a:effectLst/>
                <a:hlinkClick r:id="rId15"/>
              </a:rPr>
              <a:t>https://doi.org/10.1016/0013-4686(87)90027-2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V. I. Fedorov, V. I. </a:t>
            </a:r>
            <a:r>
              <a:rPr lang="en-US" sz="800" dirty="0" err="1">
                <a:effectLst/>
              </a:rPr>
              <a:t>Machuev</a:t>
            </a:r>
            <a:r>
              <a:rPr lang="en-US" sz="800" dirty="0">
                <a:effectLst/>
              </a:rPr>
              <a:t>, “Thermal Conductivity of Fused Salts”, TVT, 8:4 (1970), 912–914; High Temperature, 8:4 (1970), 858–860. Accessed March 23, 2024. </a:t>
            </a:r>
            <a:r>
              <a:rPr lang="en-US" sz="800" dirty="0">
                <a:effectLst/>
                <a:hlinkClick r:id="rId16"/>
              </a:rPr>
              <a:t>https://www.mathnet.ru/php/archive.phtml?wshow=paper&amp;jrnid=tvt&amp;paperid=7779&amp;option_lang=eng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Frandsen, Benjamin A., Stella D. Nickerson, Austin D. Clark, Andrew Solano, Raju </a:t>
            </a:r>
            <a:r>
              <a:rPr lang="en-US" sz="800" dirty="0" err="1">
                <a:effectLst/>
              </a:rPr>
              <a:t>Baral</a:t>
            </a:r>
            <a:r>
              <a:rPr lang="en-US" sz="800" dirty="0">
                <a:effectLst/>
              </a:rPr>
              <a:t>, Johnny Williams, </a:t>
            </a:r>
            <a:r>
              <a:rPr lang="en-US" sz="800" dirty="0" err="1">
                <a:effectLst/>
              </a:rPr>
              <a:t>Jörg</a:t>
            </a:r>
            <a:r>
              <a:rPr lang="en-US" sz="800" dirty="0">
                <a:effectLst/>
              </a:rPr>
              <a:t> </a:t>
            </a:r>
            <a:r>
              <a:rPr lang="en-US" sz="800" dirty="0" err="1">
                <a:effectLst/>
              </a:rPr>
              <a:t>Neuefeind</a:t>
            </a:r>
            <a:r>
              <a:rPr lang="en-US" sz="800" dirty="0">
                <a:effectLst/>
              </a:rPr>
              <a:t>, and Matthew Memmott. “The Structure of Molten </a:t>
            </a:r>
            <a:r>
              <a:rPr lang="en-US" sz="800" dirty="0" err="1">
                <a:effectLst/>
              </a:rPr>
              <a:t>FLiNaK</a:t>
            </a:r>
            <a:r>
              <a:rPr lang="en-US" sz="800" dirty="0">
                <a:effectLst/>
              </a:rPr>
              <a:t>.” </a:t>
            </a:r>
            <a:r>
              <a:rPr lang="en-US" sz="800" i="1" dirty="0">
                <a:effectLst/>
              </a:rPr>
              <a:t>Journal of Nuclear Materials</a:t>
            </a:r>
            <a:r>
              <a:rPr lang="en-US" sz="800" dirty="0">
                <a:effectLst/>
              </a:rPr>
              <a:t> 537 (August 15, 2020): 152219. </a:t>
            </a:r>
            <a:r>
              <a:rPr lang="en-US" sz="800" dirty="0">
                <a:effectLst/>
                <a:hlinkClick r:id="rId17"/>
              </a:rPr>
              <a:t>https://doi.org/10.1016/j.jnucmat.2020.152219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Giordano, Valentina M., and Giulio Monaco. “Fingerprints of Order and Disorder on the High-Frequency Dynamics of Liquids.” </a:t>
            </a:r>
            <a:r>
              <a:rPr lang="en-US" sz="800" i="1" dirty="0">
                <a:effectLst/>
              </a:rPr>
              <a:t>Proceedings of the National Academy of Sciences</a:t>
            </a:r>
            <a:r>
              <a:rPr lang="en-US" sz="800" dirty="0">
                <a:effectLst/>
              </a:rPr>
              <a:t> 107, no. 51 (December 21, 2010): 21985–89. </a:t>
            </a:r>
            <a:r>
              <a:rPr lang="en-US" sz="800" dirty="0">
                <a:effectLst/>
                <a:hlinkClick r:id="rId18"/>
              </a:rPr>
              <a:t>https://doi.org/10.1073/pnas.1006319107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Revere, M., and M. P. Tosi. “Structure and Dynamics of Molten Salts.” </a:t>
            </a:r>
            <a:r>
              <a:rPr lang="en-US" sz="800" i="1" dirty="0">
                <a:effectLst/>
              </a:rPr>
              <a:t>Reports on Progress in Physics</a:t>
            </a:r>
            <a:r>
              <a:rPr lang="en-US" sz="800" dirty="0">
                <a:effectLst/>
              </a:rPr>
              <a:t> 49, no. 9 (September 1986): 1001. </a:t>
            </a:r>
            <a:r>
              <a:rPr lang="en-US" sz="800" dirty="0">
                <a:effectLst/>
                <a:hlinkClick r:id="rId19"/>
              </a:rPr>
              <a:t>https://doi.org/10.1088/0034-4885/49/9/002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Cahill, David G., S. K. Watson, and R. O. Pohl. “Lower Limit to the Thermal Conductivity of Disordered Crystals.” </a:t>
            </a:r>
            <a:r>
              <a:rPr lang="en-US" sz="800" i="1" dirty="0">
                <a:effectLst/>
              </a:rPr>
              <a:t>Physical Review B</a:t>
            </a:r>
            <a:r>
              <a:rPr lang="en-US" sz="800" dirty="0">
                <a:effectLst/>
              </a:rPr>
              <a:t> 46, no. 10 (September 1, 1992): 6131–40. </a:t>
            </a:r>
            <a:r>
              <a:rPr lang="en-US" sz="800" dirty="0">
                <a:effectLst/>
                <a:hlinkClick r:id="rId20"/>
              </a:rPr>
              <a:t>https://doi.org/10.1103/PhysRevB.46.6131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Gheribi</a:t>
            </a:r>
            <a:r>
              <a:rPr lang="en-US" sz="800" dirty="0">
                <a:effectLst/>
              </a:rPr>
              <a:t>, A.E., A.T. Phan, and P. Chartrand. “A Theoretical Framework for Reliable Predictions of Thermal Conductivity of Multicomponent Molten Salt Mixtures: KCl-NaCl-MgCl2 as a Case Study.” </a:t>
            </a:r>
            <a:r>
              <a:rPr lang="en-US" sz="800" i="1" dirty="0">
                <a:effectLst/>
              </a:rPr>
              <a:t>Solar Energy Materials and Solar Cells</a:t>
            </a:r>
            <a:r>
              <a:rPr lang="en-US" sz="800" dirty="0">
                <a:effectLst/>
              </a:rPr>
              <a:t> 236 (2022). </a:t>
            </a:r>
            <a:r>
              <a:rPr lang="en-US" sz="800" dirty="0">
                <a:effectLst/>
                <a:hlinkClick r:id="rId21"/>
              </a:rPr>
              <a:t>https://doi.org/10.1016/j.solmat.2021.111478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Gheribi</a:t>
            </a:r>
            <a:r>
              <a:rPr lang="en-US" sz="800" dirty="0">
                <a:effectLst/>
              </a:rPr>
              <a:t>, </a:t>
            </a:r>
            <a:r>
              <a:rPr lang="en-US" sz="800" dirty="0" err="1">
                <a:effectLst/>
              </a:rPr>
              <a:t>Aïmen</a:t>
            </a:r>
            <a:r>
              <a:rPr lang="en-US" sz="800" dirty="0">
                <a:effectLst/>
              </a:rPr>
              <a:t> E., and Patrice Chartrand. “Thermal Conductivity of Molten Salt Mixtures: Theoretical Model Supported by Equilibrium Molecular Dynamics Simulations.” </a:t>
            </a:r>
            <a:r>
              <a:rPr lang="en-US" sz="800" i="1" dirty="0">
                <a:effectLst/>
              </a:rPr>
              <a:t>The Journal of Chemical Physics</a:t>
            </a:r>
            <a:r>
              <a:rPr lang="en-US" sz="800" dirty="0">
                <a:effectLst/>
              </a:rPr>
              <a:t> 144, no. 8 (February 26, 2016): 084506. </a:t>
            </a:r>
            <a:r>
              <a:rPr lang="en-US" sz="800" dirty="0">
                <a:effectLst/>
                <a:hlinkClick r:id="rId22"/>
              </a:rPr>
              <a:t>https://doi.org/10.1063/1.4942197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Gheribi</a:t>
            </a:r>
            <a:r>
              <a:rPr lang="en-US" sz="800" dirty="0">
                <a:effectLst/>
              </a:rPr>
              <a:t>, </a:t>
            </a:r>
            <a:r>
              <a:rPr lang="en-US" sz="800" dirty="0" err="1">
                <a:effectLst/>
              </a:rPr>
              <a:t>Aïmen</a:t>
            </a:r>
            <a:r>
              <a:rPr lang="en-US" sz="800" dirty="0">
                <a:effectLst/>
              </a:rPr>
              <a:t> E., Jesus A. Torres, and Patrice Chartrand. “Recommended Values for the Thermal Conductivity of Molten Salts between the Melting and Boiling Points.” </a:t>
            </a:r>
            <a:r>
              <a:rPr lang="en-US" sz="800" i="1" dirty="0">
                <a:effectLst/>
              </a:rPr>
              <a:t>Solar Energy Materials and Solar Cells</a:t>
            </a:r>
            <a:r>
              <a:rPr lang="en-US" sz="800" dirty="0">
                <a:effectLst/>
              </a:rPr>
              <a:t> 126 (July 1, 2014): 11–25. </a:t>
            </a:r>
            <a:r>
              <a:rPr lang="en-US" sz="800" dirty="0">
                <a:effectLst/>
                <a:hlinkClick r:id="rId23"/>
              </a:rPr>
              <a:t>https://doi.org/10.1016/j.solmat.2014.03.028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Kincaid, John F., and Henry Eyring. “Free Volumes and Free Angle Ratios of Molecules in Liquids.” </a:t>
            </a:r>
            <a:r>
              <a:rPr lang="en-US" sz="800" i="1" dirty="0">
                <a:effectLst/>
              </a:rPr>
              <a:t>The Journal of Chemical Physics</a:t>
            </a:r>
            <a:r>
              <a:rPr lang="en-US" sz="800" dirty="0">
                <a:effectLst/>
              </a:rPr>
              <a:t> 6, no. 10 (October 1, 1938): 620–29. </a:t>
            </a:r>
            <a:r>
              <a:rPr lang="en-US" sz="800" dirty="0">
                <a:effectLst/>
                <a:hlinkClick r:id="rId24"/>
              </a:rPr>
              <a:t>https://doi.org/10.1063/1.1750134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Nagasaka</a:t>
            </a:r>
            <a:r>
              <a:rPr lang="en-US" sz="800" dirty="0">
                <a:effectLst/>
              </a:rPr>
              <a:t>, Y., and A. Nagashima. “Corresponding States Correlation for the Thermal Conductivity of Molten Alkali Halides.” </a:t>
            </a:r>
            <a:r>
              <a:rPr lang="en-US" sz="800" i="1" dirty="0">
                <a:effectLst/>
              </a:rPr>
              <a:t>International Journal of </a:t>
            </a:r>
            <a:r>
              <a:rPr lang="en-US" sz="800" i="1" dirty="0" err="1">
                <a:effectLst/>
              </a:rPr>
              <a:t>Thermophysics</a:t>
            </a:r>
            <a:r>
              <a:rPr lang="en-US" sz="800" dirty="0">
                <a:effectLst/>
              </a:rPr>
              <a:t> 14, no. 4 (July 1, 1993): 923–36. </a:t>
            </a:r>
            <a:r>
              <a:rPr lang="en-US" sz="800" dirty="0">
                <a:effectLst/>
                <a:hlinkClick r:id="rId25"/>
              </a:rPr>
              <a:t>https://doi.org/10.1007/BF00502115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Yang, </a:t>
            </a:r>
            <a:r>
              <a:rPr lang="en-US" sz="800" dirty="0" err="1">
                <a:effectLst/>
              </a:rPr>
              <a:t>Huiqiang</a:t>
            </a:r>
            <a:r>
              <a:rPr lang="en-US" sz="800" dirty="0">
                <a:effectLst/>
              </a:rPr>
              <a:t>, Ryan Gallagher, Patrice Chartrand, and </a:t>
            </a:r>
            <a:r>
              <a:rPr lang="en-US" sz="800" dirty="0" err="1">
                <a:effectLst/>
              </a:rPr>
              <a:t>Aïmen</a:t>
            </a:r>
            <a:r>
              <a:rPr lang="en-US" sz="800" dirty="0">
                <a:effectLst/>
              </a:rPr>
              <a:t> E. </a:t>
            </a:r>
            <a:r>
              <a:rPr lang="en-US" sz="800" dirty="0" err="1">
                <a:effectLst/>
              </a:rPr>
              <a:t>Gheribi</a:t>
            </a:r>
            <a:r>
              <a:rPr lang="en-US" sz="800" dirty="0">
                <a:effectLst/>
              </a:rPr>
              <a:t>. “Development of a Molten Salt Thermal Conductivity Model and Database for Advanced Energy Systems.” </a:t>
            </a:r>
            <a:r>
              <a:rPr lang="en-US" sz="800" i="1" dirty="0">
                <a:effectLst/>
              </a:rPr>
              <a:t>Solar Energy</a:t>
            </a:r>
            <a:r>
              <a:rPr lang="en-US" sz="800" dirty="0">
                <a:effectLst/>
              </a:rPr>
              <a:t> 256 (May 15, 2023): 158–78. </a:t>
            </a:r>
            <a:r>
              <a:rPr lang="en-US" sz="800" dirty="0">
                <a:effectLst/>
                <a:hlinkClick r:id="rId26"/>
              </a:rPr>
              <a:t>https://doi.org/10.1016/j.solener.2023.04.009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Zhao, Andrew Z., Matthew C. Wingert, </a:t>
            </a:r>
            <a:r>
              <a:rPr lang="en-US" sz="800" dirty="0" err="1">
                <a:effectLst/>
              </a:rPr>
              <a:t>Renkun</a:t>
            </a:r>
            <a:r>
              <a:rPr lang="en-US" sz="800" dirty="0">
                <a:effectLst/>
              </a:rPr>
              <a:t> Chen, and Javier E. </a:t>
            </a:r>
            <a:r>
              <a:rPr lang="en-US" sz="800" dirty="0" err="1">
                <a:effectLst/>
              </a:rPr>
              <a:t>Garay</a:t>
            </a:r>
            <a:r>
              <a:rPr lang="en-US" sz="800" dirty="0">
                <a:effectLst/>
              </a:rPr>
              <a:t>. “Phonon Gas Model for Thermal Conductivity of Dense, Strongly Interacting Liquids.” </a:t>
            </a:r>
            <a:r>
              <a:rPr lang="en-US" sz="800" i="1" dirty="0">
                <a:effectLst/>
              </a:rPr>
              <a:t>Journal of Applied Physics</a:t>
            </a:r>
            <a:r>
              <a:rPr lang="en-US" sz="800" dirty="0">
                <a:effectLst/>
              </a:rPr>
              <a:t> 129, no. 23 (June 21, 2021). </a:t>
            </a:r>
            <a:r>
              <a:rPr lang="en-US" sz="800" dirty="0">
                <a:effectLst/>
                <a:hlinkClick r:id="rId27"/>
              </a:rPr>
              <a:t>https://doi.org/10.1063/5.0040734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Chliatzou</a:t>
            </a:r>
            <a:r>
              <a:rPr lang="en-US" sz="800" dirty="0">
                <a:effectLst/>
              </a:rPr>
              <a:t>, Ch. D., M. J. </a:t>
            </a:r>
            <a:r>
              <a:rPr lang="en-US" sz="800" dirty="0" err="1">
                <a:effectLst/>
              </a:rPr>
              <a:t>Assael</a:t>
            </a:r>
            <a:r>
              <a:rPr lang="en-US" sz="800" dirty="0">
                <a:effectLst/>
              </a:rPr>
              <a:t>, K. D. Antoniadis, M. L. Huber, and W. A. </a:t>
            </a:r>
            <a:r>
              <a:rPr lang="en-US" sz="800" dirty="0" err="1">
                <a:effectLst/>
              </a:rPr>
              <a:t>Wakeham</a:t>
            </a:r>
            <a:r>
              <a:rPr lang="en-US" sz="800" dirty="0">
                <a:effectLst/>
              </a:rPr>
              <a:t>. “Reference Correlations for the Thermal Conductivity of 13 Inorganic Molten Salts.” </a:t>
            </a:r>
            <a:r>
              <a:rPr lang="en-US" sz="800" i="1" dirty="0">
                <a:effectLst/>
              </a:rPr>
              <a:t>Journal of Physical and Chemical Reference Data</a:t>
            </a:r>
            <a:r>
              <a:rPr lang="en-US" sz="800" dirty="0">
                <a:effectLst/>
              </a:rPr>
              <a:t> 47, no. 3 (September 19, 2018): 033104. </a:t>
            </a:r>
            <a:r>
              <a:rPr lang="en-US" sz="800" dirty="0">
                <a:effectLst/>
                <a:hlinkClick r:id="rId28"/>
              </a:rPr>
              <a:t>https://doi.org/10.1063/1.5052343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Zhao, Andrew Z., Matthew C. Wingert, and Javier E. </a:t>
            </a:r>
            <a:r>
              <a:rPr lang="en-US" sz="800" dirty="0" err="1">
                <a:effectLst/>
              </a:rPr>
              <a:t>Garay</a:t>
            </a:r>
            <a:r>
              <a:rPr lang="en-US" sz="800" dirty="0">
                <a:effectLst/>
              </a:rPr>
              <a:t>. “Frequency-Domain Hot-Wire Measurements of Molten Nitrate Salt Thermal Conductivity.” </a:t>
            </a:r>
            <a:r>
              <a:rPr lang="en-US" sz="800" i="1" dirty="0">
                <a:effectLst/>
              </a:rPr>
              <a:t>Journal of Chemical &amp; Engineering Data</a:t>
            </a:r>
            <a:r>
              <a:rPr lang="en-US" sz="800" dirty="0">
                <a:effectLst/>
              </a:rPr>
              <a:t> 66, no. 1 (January 14, 2021): 262–70. </a:t>
            </a:r>
            <a:r>
              <a:rPr lang="en-US" sz="800" dirty="0">
                <a:effectLst/>
                <a:hlinkClick r:id="rId29"/>
              </a:rPr>
              <a:t>https://doi.org/10.1021/acs.jced.0c00621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Bobrova, K. O., V. N. </a:t>
            </a:r>
            <a:r>
              <a:rPr lang="en-US" sz="800" dirty="0" err="1">
                <a:effectLst/>
              </a:rPr>
              <a:t>Dokutovich</a:t>
            </a:r>
            <a:r>
              <a:rPr lang="en-US" sz="800" dirty="0">
                <a:effectLst/>
              </a:rPr>
              <a:t>, and P. N. </a:t>
            </a:r>
            <a:r>
              <a:rPr lang="en-US" sz="800" dirty="0" err="1">
                <a:effectLst/>
              </a:rPr>
              <a:t>Mushnikov</a:t>
            </a:r>
            <a:r>
              <a:rPr lang="en-US" sz="800" dirty="0">
                <a:effectLst/>
              </a:rPr>
              <a:t>. “Thermophysical Properties of Several Molten Mixtures of the </a:t>
            </a:r>
            <a:r>
              <a:rPr lang="en-US" sz="800" dirty="0" err="1">
                <a:effectLst/>
              </a:rPr>
              <a:t>LiF</a:t>
            </a:r>
            <a:r>
              <a:rPr lang="en-US" sz="800" dirty="0">
                <a:effectLst/>
              </a:rPr>
              <a:t>–BeF2–UF4 System.” </a:t>
            </a:r>
            <a:r>
              <a:rPr lang="en-US" sz="800" i="1" dirty="0">
                <a:effectLst/>
              </a:rPr>
              <a:t>Russian Metallurgy (</a:t>
            </a:r>
            <a:r>
              <a:rPr lang="en-US" sz="800" i="1" dirty="0" err="1">
                <a:effectLst/>
              </a:rPr>
              <a:t>Metally</a:t>
            </a:r>
            <a:r>
              <a:rPr lang="en-US" sz="800" i="1" dirty="0">
                <a:effectLst/>
              </a:rPr>
              <a:t>)</a:t>
            </a:r>
            <a:r>
              <a:rPr lang="en-US" sz="800" dirty="0">
                <a:effectLst/>
              </a:rPr>
              <a:t> 2023, no. 2 (February 1, 2023): 126–35. </a:t>
            </a:r>
            <a:r>
              <a:rPr lang="en-US" sz="800" dirty="0">
                <a:effectLst/>
                <a:hlinkClick r:id="rId30"/>
              </a:rPr>
              <a:t>https://doi.org/10.1134/S0036029523020039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Rose, M. A., L. D. Gardner, T. T. Lichtenstein, S. A. Thomas, and E. Wu. “Property Measurements of NaCl-UCl3 and NaCl-KCl-UCl3 Molten Salts (Rev.1).” Argonne National Laboratory (ANL), Argonne, IL (United States), May 26, 2023. </a:t>
            </a:r>
            <a:r>
              <a:rPr lang="en-US" sz="800" dirty="0">
                <a:effectLst/>
                <a:hlinkClick r:id="rId31"/>
              </a:rPr>
              <a:t>https://doi.org/10.2172/1985295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/>
              <a:t>Termini, N. </a:t>
            </a:r>
            <a:r>
              <a:rPr lang="en-US" sz="800" dirty="0" err="1"/>
              <a:t>Birrit</a:t>
            </a:r>
            <a:r>
              <a:rPr lang="en-US" sz="800" dirty="0"/>
              <a:t>, T. Ezell, D. [Forthcoming] “Thermal conductivity measurements of NaCl-UCl3 using the variable gap apparatus.” Oak Ridge National Laboratory (ORNL), Oak Ridge, TN (United States). April, 2023.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b="0" i="0" dirty="0">
                <a:effectLst/>
                <a:highlight>
                  <a:srgbClr val="FFFFFF"/>
                </a:highlight>
              </a:rPr>
              <a:t>Q. Zheng, M. Hao, R. Miao, J. </a:t>
            </a:r>
            <a:r>
              <a:rPr lang="en-US" sz="800" b="0" i="0" dirty="0" err="1">
                <a:effectLst/>
                <a:highlight>
                  <a:srgbClr val="FFFFFF"/>
                </a:highlight>
              </a:rPr>
              <a:t>Schaadt</a:t>
            </a:r>
            <a:r>
              <a:rPr lang="en-US" sz="800" b="0" i="0" dirty="0">
                <a:effectLst/>
                <a:highlight>
                  <a:srgbClr val="FFFFFF"/>
                </a:highlight>
              </a:rPr>
              <a:t>, and C. Dames, “Advances in thermal conductivity for energy applications: a review,” vol. 3, no. 1, p. 012002, publisher: IOP Publishing. [Online]. Available: </a:t>
            </a:r>
            <a:r>
              <a:rPr lang="en-US" sz="800" b="0" i="0" dirty="0">
                <a:effectLst/>
                <a:highlight>
                  <a:srgbClr val="FFFFFF"/>
                </a:highlight>
                <a:hlinkClick r:id="rId32"/>
              </a:rPr>
              <a:t>https://dx.doi.org/10.1088/2516-1083/abd082</a:t>
            </a:r>
            <a:endParaRPr lang="en-US" sz="800" dirty="0">
              <a:highlight>
                <a:srgbClr val="FFFFFF"/>
              </a:highlight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effectLst/>
              </a:rPr>
              <a:t>Chen, Gang. “Perspectives on Molecular-Level Understanding of </a:t>
            </a:r>
            <a:r>
              <a:rPr lang="en-US" sz="800" dirty="0" err="1">
                <a:effectLst/>
              </a:rPr>
              <a:t>Thermophysics</a:t>
            </a:r>
            <a:r>
              <a:rPr lang="en-US" sz="800" dirty="0">
                <a:effectLst/>
              </a:rPr>
              <a:t> of Liquids and Future Research Directions.” </a:t>
            </a:r>
            <a:r>
              <a:rPr lang="en-US" sz="800" i="1" dirty="0">
                <a:effectLst/>
              </a:rPr>
              <a:t>Journal of Heat Transfer</a:t>
            </a:r>
            <a:r>
              <a:rPr lang="en-US" sz="800" dirty="0">
                <a:effectLst/>
              </a:rPr>
              <a:t> 144, no. 010801 (November 9, 2021). </a:t>
            </a:r>
            <a:r>
              <a:rPr lang="en-US" sz="800" dirty="0">
                <a:effectLst/>
                <a:hlinkClick r:id="rId33"/>
              </a:rPr>
              <a:t>https://doi.org/10.1115/1.4052657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 err="1">
                <a:effectLst/>
              </a:rPr>
              <a:t>Trachenko</a:t>
            </a:r>
            <a:r>
              <a:rPr lang="en-US" sz="800" dirty="0">
                <a:effectLst/>
              </a:rPr>
              <a:t>, Kostya. “Heat Capacity of Liquids: An Approach from the Solid Phase.” </a:t>
            </a:r>
            <a:r>
              <a:rPr lang="en-US" sz="800" i="1" dirty="0">
                <a:effectLst/>
              </a:rPr>
              <a:t>Physical Review B</a:t>
            </a:r>
            <a:r>
              <a:rPr lang="en-US" sz="800" dirty="0">
                <a:effectLst/>
              </a:rPr>
              <a:t> 78, no. 10 (September 5, 2008): 104201. </a:t>
            </a:r>
            <a:r>
              <a:rPr lang="en-US" sz="800" dirty="0">
                <a:effectLst/>
                <a:hlinkClick r:id="rId34"/>
              </a:rPr>
              <a:t>https://doi.org/10.1103/PhysRevB.78.104201</a:t>
            </a:r>
            <a:r>
              <a:rPr lang="en-US" sz="800" dirty="0">
                <a:effectLst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568704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236E9E-5705-4F5F-9389-42ACE2343142}"/>
              </a:ext>
            </a:extLst>
          </p:cNvPr>
          <p:cNvSpPr/>
          <p:nvPr/>
        </p:nvSpPr>
        <p:spPr>
          <a:xfrm>
            <a:off x="0" y="0"/>
            <a:ext cx="12192000" cy="48519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CB35F5-43CE-43A6-B193-8AFA28E8F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613025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Additional Slides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2CB6E-B82A-4E47-B52B-45B4D9E2D1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F6DC0-577E-4515-99BB-E8A6A73D9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2CB9BB-ECB9-46FD-A1FD-C62AB260E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648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93C27-8E83-7171-952D-F6CD7C73D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Needle Probe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4FF9F764-54E4-1240-4ED0-B5CF7C5E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6" y="922737"/>
            <a:ext cx="6663451" cy="4846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Fabricated by INL—a modified combination of concentric cylinders and transient hot wire methods: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D0EC0C9-C7D5-4A37-82C2-AF11243042A2}"/>
              </a:ext>
            </a:extLst>
          </p:cNvPr>
          <p:cNvGraphicFramePr>
            <a:graphicFrameLocks noGrp="1"/>
          </p:cNvGraphicFramePr>
          <p:nvPr/>
        </p:nvGraphicFramePr>
        <p:xfrm>
          <a:off x="436071" y="1712210"/>
          <a:ext cx="6657146" cy="302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6091">
                  <a:extLst>
                    <a:ext uri="{9D8B030D-6E8A-4147-A177-3AD203B41FA5}">
                      <a16:colId xmlns:a16="http://schemas.microsoft.com/office/drawing/2014/main" val="2569769156"/>
                    </a:ext>
                  </a:extLst>
                </a:gridCol>
                <a:gridCol w="1608083">
                  <a:extLst>
                    <a:ext uri="{9D8B030D-6E8A-4147-A177-3AD203B41FA5}">
                      <a16:colId xmlns:a16="http://schemas.microsoft.com/office/drawing/2014/main" val="3610071010"/>
                    </a:ext>
                  </a:extLst>
                </a:gridCol>
                <a:gridCol w="1891862">
                  <a:extLst>
                    <a:ext uri="{9D8B030D-6E8A-4147-A177-3AD203B41FA5}">
                      <a16:colId xmlns:a16="http://schemas.microsoft.com/office/drawing/2014/main" val="2177882491"/>
                    </a:ext>
                  </a:extLst>
                </a:gridCol>
                <a:gridCol w="2131110">
                  <a:extLst>
                    <a:ext uri="{9D8B030D-6E8A-4147-A177-3AD203B41FA5}">
                      <a16:colId xmlns:a16="http://schemas.microsoft.com/office/drawing/2014/main" val="33365355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Modification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Improvement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944159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Concentric Cylinders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Thinner sample annulus (&lt;0.7mm)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Minimize convection and sample size (&lt;3g)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7E0000"/>
                          </a:solidFill>
                        </a:rPr>
                        <a:t>Highly sensitive to concentricity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47506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Transient (vs steady-state)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Reduce axial-to-radial losses, shorter test 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solidFill>
                            <a:srgbClr val="7E0000"/>
                          </a:solidFill>
                        </a:rPr>
                        <a:t>Requires complex analytical modeling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6848894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Transient Hot Wire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Insulated wires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Reduce EMI and corrosion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7E0000"/>
                          </a:solidFill>
                        </a:rPr>
                        <a:t>Increases test time (order of 10s vs 1s)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010803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Thermocouple (vs resistance thermometer)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Fast response time, single probe point (avoid end-effects)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7E0000"/>
                          </a:solidFill>
                        </a:rPr>
                        <a:t>EMI through insulation possible at high temperatures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898018"/>
                  </a:ext>
                </a:extLst>
              </a:tr>
            </a:tbl>
          </a:graphicData>
        </a:graphic>
      </p:graphicFrame>
      <p:grpSp>
        <p:nvGrpSpPr>
          <p:cNvPr id="26" name="Group 25">
            <a:extLst>
              <a:ext uri="{FF2B5EF4-FFF2-40B4-BE49-F238E27FC236}">
                <a16:creationId xmlns:a16="http://schemas.microsoft.com/office/drawing/2014/main" id="{DCC7967E-5872-4BB1-B092-031665299F53}"/>
              </a:ext>
            </a:extLst>
          </p:cNvPr>
          <p:cNvGrpSpPr/>
          <p:nvPr/>
        </p:nvGrpSpPr>
        <p:grpSpPr>
          <a:xfrm>
            <a:off x="7334917" y="4202156"/>
            <a:ext cx="4485317" cy="2280846"/>
            <a:chOff x="7334917" y="4202156"/>
            <a:chExt cx="4485317" cy="228084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6FB211D-A711-07FC-30E9-053A11C3C7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1454"/>
            <a:stretch/>
          </p:blipFill>
          <p:spPr>
            <a:xfrm>
              <a:off x="7334917" y="4202156"/>
              <a:ext cx="2288316" cy="228084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E8ACDF7-AE68-C837-BDE9-BCC905EB2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65970" y="4202156"/>
              <a:ext cx="1754264" cy="177296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184FFD9-4F2D-44F0-AF5B-68BA8B9F9BE3}"/>
                </a:ext>
              </a:extLst>
            </p:cNvPr>
            <p:cNvSpPr/>
            <p:nvPr/>
          </p:nvSpPr>
          <p:spPr>
            <a:xfrm>
              <a:off x="8193825" y="5056085"/>
              <a:ext cx="567559" cy="546538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CC1A6F1-8D58-4313-9504-5691D42A5444}"/>
                </a:ext>
              </a:extLst>
            </p:cNvPr>
            <p:cNvCxnSpPr>
              <a:cxnSpLocks/>
            </p:cNvCxnSpPr>
            <p:nvPr/>
          </p:nvCxnSpPr>
          <p:spPr>
            <a:xfrm>
              <a:off x="8765628" y="5602623"/>
              <a:ext cx="1321199" cy="3480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6BA0C3E-876F-4531-819F-768561C43B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1384" y="4216663"/>
              <a:ext cx="1325443" cy="839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241B0C0-232D-40C7-8F1A-585220C1A36B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98" y="357840"/>
            <a:ext cx="532171" cy="3685707"/>
            <a:chOff x="7086912" y="-922141"/>
            <a:chExt cx="610361" cy="4227238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F13980-5DC4-4709-ADB7-494ABCF33CB0}"/>
                </a:ext>
              </a:extLst>
            </p:cNvPr>
            <p:cNvGrpSpPr/>
            <p:nvPr/>
          </p:nvGrpSpPr>
          <p:grpSpPr>
            <a:xfrm>
              <a:off x="7086912" y="-60034"/>
              <a:ext cx="610361" cy="3365131"/>
              <a:chOff x="3316417" y="3452860"/>
              <a:chExt cx="514323" cy="2835646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C4834103-5E9D-45A9-A0B0-BF1C2BF1A0CF}"/>
                  </a:ext>
                </a:extLst>
              </p:cNvPr>
              <p:cNvGrpSpPr/>
              <p:nvPr/>
            </p:nvGrpSpPr>
            <p:grpSpPr>
              <a:xfrm>
                <a:off x="3316417" y="3452860"/>
                <a:ext cx="514323" cy="2835646"/>
                <a:chOff x="3470301" y="3452860"/>
                <a:chExt cx="514323" cy="2835646"/>
              </a:xfrm>
            </p:grpSpPr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3E3870FF-2BF0-4674-92A4-C2598AB88351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3470301" y="3452860"/>
                  <a:ext cx="514323" cy="2835646"/>
                  <a:chOff x="2435830" y="3413886"/>
                  <a:chExt cx="462338" cy="2549032"/>
                </a:xfrm>
              </p:grpSpPr>
              <p:grpSp>
                <p:nvGrpSpPr>
                  <p:cNvPr id="80" name="Group 79">
                    <a:extLst>
                      <a:ext uri="{FF2B5EF4-FFF2-40B4-BE49-F238E27FC236}">
                        <a16:creationId xmlns:a16="http://schemas.microsoft.com/office/drawing/2014/main" id="{7DB9B24A-5B2B-4D5A-9F72-BC0517C40CE2}"/>
                      </a:ext>
                    </a:extLst>
                  </p:cNvPr>
                  <p:cNvGrpSpPr/>
                  <p:nvPr/>
                </p:nvGrpSpPr>
                <p:grpSpPr>
                  <a:xfrm>
                    <a:off x="2435830" y="3518719"/>
                    <a:ext cx="462338" cy="2444199"/>
                    <a:chOff x="2435830" y="3518719"/>
                    <a:chExt cx="462338" cy="2444199"/>
                  </a:xfrm>
                </p:grpSpPr>
                <p:sp>
                  <p:nvSpPr>
                    <p:cNvPr id="85" name="Oval 84">
                      <a:extLst>
                        <a:ext uri="{FF2B5EF4-FFF2-40B4-BE49-F238E27FC236}">
                          <a16:creationId xmlns:a16="http://schemas.microsoft.com/office/drawing/2014/main" id="{289F6A8A-481B-4C57-84E6-E49258489F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35830" y="3518719"/>
                      <a:ext cx="462337" cy="243434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6" name="Rectangle 85">
                      <a:extLst>
                        <a:ext uri="{FF2B5EF4-FFF2-40B4-BE49-F238E27FC236}">
                          <a16:creationId xmlns:a16="http://schemas.microsoft.com/office/drawing/2014/main" id="{B85F4AAA-59E7-4C25-9225-A9D0F63B19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35831" y="3640436"/>
                      <a:ext cx="462337" cy="2322482"/>
                    </a:xfrm>
                    <a:prstGeom prst="rect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81" name="Oval 80">
                    <a:extLst>
                      <a:ext uri="{FF2B5EF4-FFF2-40B4-BE49-F238E27FC236}">
                        <a16:creationId xmlns:a16="http://schemas.microsoft.com/office/drawing/2014/main" id="{5F9937D2-0828-44BE-A76C-853E5284EDE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502699" y="3413886"/>
                    <a:ext cx="327640" cy="172512"/>
                  </a:xfrm>
                  <a:prstGeom prst="ellipse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2" name="Rectangle 81">
                    <a:extLst>
                      <a:ext uri="{FF2B5EF4-FFF2-40B4-BE49-F238E27FC236}">
                        <a16:creationId xmlns:a16="http://schemas.microsoft.com/office/drawing/2014/main" id="{D7C11198-C210-4495-BFB7-2197609971F2}"/>
                      </a:ext>
                    </a:extLst>
                  </p:cNvPr>
                  <p:cNvSpPr/>
                  <p:nvPr/>
                </p:nvSpPr>
                <p:spPr>
                  <a:xfrm>
                    <a:off x="2502700" y="3501124"/>
                    <a:ext cx="327638" cy="139312"/>
                  </a:xfrm>
                  <a:prstGeom prst="rect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" name="Oval 82">
                    <a:extLst>
                      <a:ext uri="{FF2B5EF4-FFF2-40B4-BE49-F238E27FC236}">
                        <a16:creationId xmlns:a16="http://schemas.microsoft.com/office/drawing/2014/main" id="{C680115D-8E34-4E46-AAC9-FABCE6D1D4E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602181" y="3467248"/>
                    <a:ext cx="128677" cy="67752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tx1"/>
                      </a:gs>
                      <a:gs pos="50000">
                        <a:schemeClr val="bg2">
                          <a:lumMod val="25000"/>
                        </a:schemeClr>
                      </a:gs>
                      <a:gs pos="100000">
                        <a:schemeClr val="bg2">
                          <a:lumMod val="25000"/>
                        </a:schemeClr>
                      </a:gs>
                    </a:gsLst>
                    <a:lin ang="1080000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" name="Oval 83">
                    <a:extLst>
                      <a:ext uri="{FF2B5EF4-FFF2-40B4-BE49-F238E27FC236}">
                        <a16:creationId xmlns:a16="http://schemas.microsoft.com/office/drawing/2014/main" id="{5BE6603D-3C9E-4004-89B4-34A92E2C8F6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502699" y="3548245"/>
                    <a:ext cx="327640" cy="172512"/>
                  </a:xfrm>
                  <a:prstGeom prst="ellipse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B5C8F64E-22B1-4BD4-87BF-773527BBB30A}"/>
                    </a:ext>
                  </a:extLst>
                </p:cNvPr>
                <p:cNvSpPr/>
                <p:nvPr/>
              </p:nvSpPr>
              <p:spPr>
                <a:xfrm>
                  <a:off x="3655889" y="3549907"/>
                  <a:ext cx="143146" cy="2489746"/>
                </a:xfrm>
                <a:prstGeom prst="rect">
                  <a:avLst/>
                </a:prstGeom>
                <a:gradFill>
                  <a:gsLst>
                    <a:gs pos="0">
                      <a:schemeClr val="tx1"/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lin ang="108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Oval 76">
                  <a:extLst>
                    <a:ext uri="{FF2B5EF4-FFF2-40B4-BE49-F238E27FC236}">
                      <a16:creationId xmlns:a16="http://schemas.microsoft.com/office/drawing/2014/main" id="{F629C69C-5D1E-4CA3-968B-21371FE3430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655890" y="6001968"/>
                  <a:ext cx="143145" cy="7537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2">
                        <a:lumMod val="25000"/>
                      </a:schemeClr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8B004C28-061F-4E66-AC77-0770D737B6EC}"/>
                    </a:ext>
                  </a:extLst>
                </p:cNvPr>
                <p:cNvSpPr/>
                <p:nvPr/>
              </p:nvSpPr>
              <p:spPr>
                <a:xfrm>
                  <a:off x="3471709" y="6039653"/>
                  <a:ext cx="511506" cy="248853"/>
                </a:xfrm>
                <a:prstGeom prst="rect">
                  <a:avLst/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Isosceles Triangle 78">
                  <a:extLst>
                    <a:ext uri="{FF2B5EF4-FFF2-40B4-BE49-F238E27FC236}">
                      <a16:creationId xmlns:a16="http://schemas.microsoft.com/office/drawing/2014/main" id="{57E8B6AA-857B-4F46-AE85-00AE7DF85892}"/>
                    </a:ext>
                  </a:extLst>
                </p:cNvPr>
                <p:cNvSpPr/>
                <p:nvPr/>
              </p:nvSpPr>
              <p:spPr>
                <a:xfrm rot="10800000" flipH="1">
                  <a:off x="3655890" y="6039649"/>
                  <a:ext cx="143144" cy="45719"/>
                </a:xfrm>
                <a:prstGeom prst="triangle">
                  <a:avLst/>
                </a:prstGeom>
                <a:gradFill flip="none" rotWithShape="1">
                  <a:gsLst>
                    <a:gs pos="0">
                      <a:schemeClr val="bg2">
                        <a:lumMod val="25000"/>
                      </a:schemeClr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52E41005-B0DE-4376-85F7-E4DF5BE5892E}"/>
                  </a:ext>
                </a:extLst>
              </p:cNvPr>
              <p:cNvGrpSpPr/>
              <p:nvPr/>
            </p:nvGrpSpPr>
            <p:grpSpPr>
              <a:xfrm>
                <a:off x="3500593" y="4396211"/>
                <a:ext cx="144557" cy="1691720"/>
                <a:chOff x="3500593" y="4396211"/>
                <a:chExt cx="144557" cy="1691720"/>
              </a:xfrm>
            </p:grpSpPr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9678D2A5-F70A-4D8E-8500-565CBD0F95E6}"/>
                    </a:ext>
                  </a:extLst>
                </p:cNvPr>
                <p:cNvSpPr/>
                <p:nvPr/>
              </p:nvSpPr>
              <p:spPr>
                <a:xfrm>
                  <a:off x="3500595" y="4432667"/>
                  <a:ext cx="144555" cy="1609545"/>
                </a:xfrm>
                <a:prstGeom prst="rect">
                  <a:avLst/>
                </a:prstGeom>
                <a:blipFill dpi="0" rotWithShape="1">
                  <a:blip r:embed="rId4">
                    <a:alphaModFix amt="54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Chord 72">
                  <a:extLst>
                    <a:ext uri="{FF2B5EF4-FFF2-40B4-BE49-F238E27FC236}">
                      <a16:creationId xmlns:a16="http://schemas.microsoft.com/office/drawing/2014/main" id="{A54BB424-CC27-4B39-845F-38A5CDEA1972}"/>
                    </a:ext>
                  </a:extLst>
                </p:cNvPr>
                <p:cNvSpPr/>
                <p:nvPr/>
              </p:nvSpPr>
              <p:spPr>
                <a:xfrm rot="5400000">
                  <a:off x="3536743" y="4360061"/>
                  <a:ext cx="72258" cy="144557"/>
                </a:xfrm>
                <a:prstGeom prst="chord">
                  <a:avLst>
                    <a:gd name="adj1" fmla="val 5467920"/>
                    <a:gd name="adj2" fmla="val 16138187"/>
                  </a:avLst>
                </a:prstGeom>
                <a:blipFill dpi="0" rotWithShape="1">
                  <a:blip r:embed="rId4">
                    <a:alphaModFix amt="70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4" name="Isosceles Triangle 73">
                  <a:extLst>
                    <a:ext uri="{FF2B5EF4-FFF2-40B4-BE49-F238E27FC236}">
                      <a16:creationId xmlns:a16="http://schemas.microsoft.com/office/drawing/2014/main" id="{DC312B29-1FD3-42A2-ABE6-5B61FBDBF856}"/>
                    </a:ext>
                  </a:extLst>
                </p:cNvPr>
                <p:cNvSpPr/>
                <p:nvPr/>
              </p:nvSpPr>
              <p:spPr>
                <a:xfrm rot="10800000" flipH="1">
                  <a:off x="3501473" y="6042212"/>
                  <a:ext cx="143144" cy="45719"/>
                </a:xfrm>
                <a:prstGeom prst="triangle">
                  <a:avLst/>
                </a:prstGeom>
                <a:blipFill dpi="0" rotWithShape="1">
                  <a:blip r:embed="rId4">
                    <a:alphaModFix amt="54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5864FFC-6507-473D-A7A1-B03B1D385874}"/>
                </a:ext>
              </a:extLst>
            </p:cNvPr>
            <p:cNvGrpSpPr/>
            <p:nvPr/>
          </p:nvGrpSpPr>
          <p:grpSpPr>
            <a:xfrm>
              <a:off x="7262257" y="-922141"/>
              <a:ext cx="259667" cy="3963206"/>
              <a:chOff x="2578890" y="2222863"/>
              <a:chExt cx="218810" cy="3339617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7AAE4F6C-542F-4C88-89D7-45694D63D36E}"/>
                  </a:ext>
                </a:extLst>
              </p:cNvPr>
              <p:cNvGrpSpPr/>
              <p:nvPr/>
            </p:nvGrpSpPr>
            <p:grpSpPr>
              <a:xfrm>
                <a:off x="2649659" y="2940020"/>
                <a:ext cx="77273" cy="2622460"/>
                <a:chOff x="2634877" y="2940020"/>
                <a:chExt cx="77273" cy="262246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FB960592-2E18-4743-8E25-0D7FDFA2B0D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636937" y="5523962"/>
                  <a:ext cx="73152" cy="3851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B893A495-B6A2-4411-95D3-0BA56D583599}"/>
                    </a:ext>
                  </a:extLst>
                </p:cNvPr>
                <p:cNvSpPr/>
                <p:nvPr/>
              </p:nvSpPr>
              <p:spPr>
                <a:xfrm>
                  <a:off x="2634877" y="2940020"/>
                  <a:ext cx="77273" cy="2602164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7C498170-9E92-4ADB-A238-17AFE6C4F97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623957" y="4182663"/>
                <a:ext cx="128677" cy="6775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3C348839-7B03-4A2F-9145-6B9B7FD36939}"/>
                  </a:ext>
                </a:extLst>
              </p:cNvPr>
              <p:cNvSpPr/>
              <p:nvPr/>
            </p:nvSpPr>
            <p:spPr>
              <a:xfrm>
                <a:off x="2623957" y="2318872"/>
                <a:ext cx="128677" cy="189766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800A01B9-5438-4D66-8495-06BA2DE42AE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78890" y="2818430"/>
                <a:ext cx="218810" cy="115215"/>
              </a:xfrm>
              <a:prstGeom prst="ellipse">
                <a:avLst/>
              </a:prstGeom>
              <a:gradFill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887DA57-FB0C-4091-AD21-463E751D0FFE}"/>
                  </a:ext>
                </a:extLst>
              </p:cNvPr>
              <p:cNvSpPr/>
              <p:nvPr/>
            </p:nvSpPr>
            <p:spPr>
              <a:xfrm>
                <a:off x="2578890" y="2276901"/>
                <a:ext cx="218810" cy="603382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ED413A04-965C-463A-A339-D5B4FA464E9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78890" y="2222863"/>
                <a:ext cx="218810" cy="11521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50000">
                    <a:schemeClr val="tx2">
                      <a:lumMod val="40000"/>
                      <a:lumOff val="60000"/>
                    </a:schemeClr>
                  </a:gs>
                  <a:gs pos="100000">
                    <a:schemeClr val="bg2">
                      <a:lumMod val="9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06" name="Picture 105">
            <a:extLst>
              <a:ext uri="{FF2B5EF4-FFF2-40B4-BE49-F238E27FC236}">
                <a16:creationId xmlns:a16="http://schemas.microsoft.com/office/drawing/2014/main" id="{AC017727-CFA9-4CA4-855F-07968B1EFE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684" y="5027334"/>
            <a:ext cx="6846223" cy="1441107"/>
          </a:xfrm>
          <a:prstGeom prst="rect">
            <a:avLst/>
          </a:prstGeom>
        </p:spPr>
      </p:pic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921A9AF2-3198-4AD4-BAC3-51DC84CCDFB9}"/>
              </a:ext>
            </a:extLst>
          </p:cNvPr>
          <p:cNvSpPr/>
          <p:nvPr/>
        </p:nvSpPr>
        <p:spPr>
          <a:xfrm>
            <a:off x="7852756" y="175713"/>
            <a:ext cx="112126" cy="227740"/>
          </a:xfrm>
          <a:custGeom>
            <a:avLst/>
            <a:gdLst>
              <a:gd name="connsiteX0" fmla="*/ 0 w 112126"/>
              <a:gd name="connsiteY0" fmla="*/ 227740 h 227740"/>
              <a:gd name="connsiteX1" fmla="*/ 49877 w 112126"/>
              <a:gd name="connsiteY1" fmla="*/ 50401 h 227740"/>
              <a:gd name="connsiteX2" fmla="*/ 110837 w 112126"/>
              <a:gd name="connsiteY2" fmla="*/ 525 h 227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126" h="227740">
                <a:moveTo>
                  <a:pt x="0" y="227740"/>
                </a:moveTo>
                <a:cubicBezTo>
                  <a:pt x="15702" y="158005"/>
                  <a:pt x="31404" y="88270"/>
                  <a:pt x="49877" y="50401"/>
                </a:cubicBezTo>
                <a:cubicBezTo>
                  <a:pt x="68350" y="12532"/>
                  <a:pt x="120997" y="-3170"/>
                  <a:pt x="110837" y="525"/>
                </a:cubicBezTo>
              </a:path>
            </a:pathLst>
          </a:custGeom>
          <a:noFill/>
          <a:ln w="28575">
            <a:solidFill>
              <a:srgbClr val="7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B950BCEC-5B59-4BE1-A13D-7B3433370DE5}"/>
              </a:ext>
            </a:extLst>
          </p:cNvPr>
          <p:cNvSpPr/>
          <p:nvPr/>
        </p:nvSpPr>
        <p:spPr>
          <a:xfrm>
            <a:off x="7773084" y="149456"/>
            <a:ext cx="79672" cy="260639"/>
          </a:xfrm>
          <a:custGeom>
            <a:avLst/>
            <a:gdLst>
              <a:gd name="connsiteX0" fmla="*/ 29796 w 79672"/>
              <a:gd name="connsiteY0" fmla="*/ 260639 h 260639"/>
              <a:gd name="connsiteX1" fmla="*/ 2087 w 79672"/>
              <a:gd name="connsiteY1" fmla="*/ 127635 h 260639"/>
              <a:gd name="connsiteX2" fmla="*/ 79672 w 79672"/>
              <a:gd name="connsiteY2" fmla="*/ 173 h 260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672" h="260639">
                <a:moveTo>
                  <a:pt x="29796" y="260639"/>
                </a:moveTo>
                <a:cubicBezTo>
                  <a:pt x="11785" y="215842"/>
                  <a:pt x="-6226" y="171046"/>
                  <a:pt x="2087" y="127635"/>
                </a:cubicBezTo>
                <a:cubicBezTo>
                  <a:pt x="10400" y="84224"/>
                  <a:pt x="49192" y="-4445"/>
                  <a:pt x="79672" y="173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48496DE1-B599-4757-8FD6-0B31D538A0DE}"/>
              </a:ext>
            </a:extLst>
          </p:cNvPr>
          <p:cNvSpPr/>
          <p:nvPr/>
        </p:nvSpPr>
        <p:spPr>
          <a:xfrm>
            <a:off x="7879768" y="296184"/>
            <a:ext cx="193964" cy="133004"/>
          </a:xfrm>
          <a:custGeom>
            <a:avLst/>
            <a:gdLst>
              <a:gd name="connsiteX0" fmla="*/ 0 w 193964"/>
              <a:gd name="connsiteY0" fmla="*/ 133004 h 133004"/>
              <a:gd name="connsiteX1" fmla="*/ 49877 w 193964"/>
              <a:gd name="connsiteY1" fmla="*/ 60960 h 133004"/>
              <a:gd name="connsiteX2" fmla="*/ 193964 w 193964"/>
              <a:gd name="connsiteY2" fmla="*/ 0 h 133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964" h="133004">
                <a:moveTo>
                  <a:pt x="0" y="133004"/>
                </a:moveTo>
                <a:cubicBezTo>
                  <a:pt x="8775" y="108065"/>
                  <a:pt x="17550" y="83127"/>
                  <a:pt x="49877" y="60960"/>
                </a:cubicBezTo>
                <a:cubicBezTo>
                  <a:pt x="82204" y="38793"/>
                  <a:pt x="159790" y="8313"/>
                  <a:pt x="193964" y="0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43DB94-AAB1-436F-A177-12FA7F328C8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894" b="10473"/>
          <a:stretch/>
        </p:blipFill>
        <p:spPr>
          <a:xfrm rot="5400000">
            <a:off x="8353971" y="612420"/>
            <a:ext cx="3763333" cy="304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958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93C27-8E83-7171-952D-F6CD7C73D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Needle Probe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4FF9F764-54E4-1240-4ED0-B5CF7C5E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7" y="813816"/>
            <a:ext cx="5666234" cy="2258674"/>
          </a:xfrm>
        </p:spPr>
        <p:txBody>
          <a:bodyPr/>
          <a:lstStyle/>
          <a:p>
            <a:r>
              <a:rPr lang="en-US" sz="1600" dirty="0">
                <a:latin typeface="+mn-lt"/>
              </a:rPr>
              <a:t>Solves multi-layer heat diffusion equation for </a:t>
            </a:r>
            <a:r>
              <a:rPr lang="el-GR" sz="1600" kern="1200" dirty="0">
                <a:solidFill>
                  <a:srgbClr val="000000"/>
                </a:solidFill>
                <a:effectLst/>
                <a:latin typeface="+mn-lt"/>
              </a:rPr>
              <a:t>λ</a:t>
            </a:r>
            <a:r>
              <a:rPr lang="en-US" sz="1600" dirty="0">
                <a:solidFill>
                  <a:srgbClr val="000000"/>
                </a:solidFill>
                <a:latin typeface="+mn-lt"/>
              </a:rPr>
              <a:t> and</a:t>
            </a:r>
            <a:r>
              <a:rPr lang="en-US" sz="1600" kern="1200" dirty="0">
                <a:solidFill>
                  <a:srgbClr val="000000"/>
                </a:solidFill>
                <a:effectLst/>
                <a:latin typeface="+mn-lt"/>
              </a:rPr>
              <a:t> c</a:t>
            </a:r>
            <a:r>
              <a:rPr lang="en-US" sz="1600" kern="1200" baseline="-25000" dirty="0">
                <a:solidFill>
                  <a:srgbClr val="000000"/>
                </a:solidFill>
                <a:effectLst/>
                <a:latin typeface="+mn-lt"/>
              </a:rPr>
              <a:t>p</a:t>
            </a:r>
            <a:r>
              <a:rPr lang="en-US" sz="1600" kern="1200" dirty="0">
                <a:solidFill>
                  <a:srgbClr val="000000"/>
                </a:solidFill>
                <a:effectLst/>
                <a:latin typeface="+mn-lt"/>
              </a:rPr>
              <a:t> (and </a:t>
            </a:r>
            <a:r>
              <a:rPr lang="el-GR" sz="1600" kern="1200" dirty="0">
                <a:solidFill>
                  <a:srgbClr val="000000"/>
                </a:solidFill>
                <a:effectLst/>
                <a:latin typeface="+mn-lt"/>
              </a:rPr>
              <a:t>ρ</a:t>
            </a:r>
            <a:r>
              <a:rPr lang="en-US" sz="1600" kern="1200" dirty="0">
                <a:solidFill>
                  <a:srgbClr val="000000"/>
                </a:solidFill>
                <a:effectLst/>
                <a:latin typeface="+mn-lt"/>
              </a:rPr>
              <a:t> if needed) to fit the analytical model to the temperature profile</a:t>
            </a:r>
          </a:p>
          <a:p>
            <a:r>
              <a:rPr lang="en-US" sz="1600" dirty="0">
                <a:solidFill>
                  <a:srgbClr val="000000"/>
                </a:solidFill>
                <a:latin typeface="+mn-lt"/>
              </a:rPr>
              <a:t>Can select time frame for the fitting process according to regime most influenced by sample properties (from COMSOL sensitivity analysis)</a:t>
            </a:r>
          </a:p>
          <a:p>
            <a:r>
              <a:rPr lang="en-US" sz="1600" dirty="0">
                <a:solidFill>
                  <a:srgbClr val="000000"/>
                </a:solidFill>
                <a:latin typeface="+mn-lt"/>
              </a:rPr>
              <a:t>Thermal quadrupoles to solve heat diffusion equations</a:t>
            </a:r>
            <a:endParaRPr lang="en-US" sz="1600" dirty="0">
              <a:latin typeface="+mn-lt"/>
            </a:endParaRPr>
          </a:p>
          <a:p>
            <a:endParaRPr lang="en-US" sz="16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5065419-00D0-64F8-E08E-D452005E01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64" b="2289"/>
          <a:stretch/>
        </p:blipFill>
        <p:spPr>
          <a:xfrm>
            <a:off x="6192338" y="85061"/>
            <a:ext cx="4511012" cy="334393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75AEB23-09EB-4FDB-F112-ED1829FE4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1596" y="3429000"/>
            <a:ext cx="4165050" cy="334394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DAD1CF7E-C61E-C1BC-810E-9B10B0311806}"/>
              </a:ext>
            </a:extLst>
          </p:cNvPr>
          <p:cNvGrpSpPr>
            <a:grpSpLocks noChangeAspect="1"/>
          </p:cNvGrpSpPr>
          <p:nvPr/>
        </p:nvGrpSpPr>
        <p:grpSpPr>
          <a:xfrm>
            <a:off x="952113" y="4751918"/>
            <a:ext cx="4402230" cy="351052"/>
            <a:chOff x="6451123" y="2053910"/>
            <a:chExt cx="4540274" cy="362060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E0DD805B-009E-67E7-57AE-2B8134D33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51123" y="2058549"/>
              <a:ext cx="2879597" cy="357421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61C40773-5A3B-77F5-F314-634DB2B26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73648" y="2053910"/>
              <a:ext cx="1617749" cy="351000"/>
            </a:xfrm>
            <a:prstGeom prst="rect">
              <a:avLst/>
            </a:prstGeom>
          </p:spPr>
        </p:pic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98BCE92C-C625-A04A-FE6A-792E23EB17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352" y="2979923"/>
            <a:ext cx="1802598" cy="556454"/>
          </a:xfrm>
          <a:prstGeom prst="rect">
            <a:avLst/>
          </a:prstGeom>
        </p:spPr>
      </p:pic>
      <p:sp>
        <p:nvSpPr>
          <p:cNvPr id="35" name="Arrow: Down 34">
            <a:extLst>
              <a:ext uri="{FF2B5EF4-FFF2-40B4-BE49-F238E27FC236}">
                <a16:creationId xmlns:a16="http://schemas.microsoft.com/office/drawing/2014/main" id="{9880BFFF-69FC-3E2A-F2DF-8156AADF32C6}"/>
              </a:ext>
            </a:extLst>
          </p:cNvPr>
          <p:cNvSpPr/>
          <p:nvPr/>
        </p:nvSpPr>
        <p:spPr>
          <a:xfrm>
            <a:off x="1548572" y="3634108"/>
            <a:ext cx="746158" cy="962438"/>
          </a:xfrm>
          <a:prstGeom prst="downArrow">
            <a:avLst/>
          </a:prstGeom>
          <a:solidFill>
            <a:schemeClr val="bg1"/>
          </a:solidFill>
          <a:ln w="19050">
            <a:solidFill>
              <a:schemeClr val="accent1">
                <a:lumMod val="50000"/>
              </a:schemeClr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150032-72D0-76BD-B8CB-EA2B15E0BC4E}"/>
              </a:ext>
            </a:extLst>
          </p:cNvPr>
          <p:cNvSpPr txBox="1"/>
          <p:nvPr/>
        </p:nvSpPr>
        <p:spPr>
          <a:xfrm>
            <a:off x="2406945" y="3611986"/>
            <a:ext cx="3689055" cy="9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Transform to Laplace space for solvable algebra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Solve for Laplace heat rate with Bessel functions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 for layers system of equations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92BA0937-73EC-8407-0322-C5B789F1E38C}"/>
              </a:ext>
            </a:extLst>
          </p:cNvPr>
          <p:cNvSpPr/>
          <p:nvPr/>
        </p:nvSpPr>
        <p:spPr>
          <a:xfrm>
            <a:off x="2505669" y="4664653"/>
            <a:ext cx="712984" cy="557582"/>
          </a:xfrm>
          <a:prstGeom prst="ellipse">
            <a:avLst/>
          </a:prstGeom>
          <a:noFill/>
          <a:ln w="19050">
            <a:solidFill>
              <a:srgbClr val="FF000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63D968A-94B4-4E61-18B7-1D1D807FEBE6}"/>
              </a:ext>
            </a:extLst>
          </p:cNvPr>
          <p:cNvSpPr txBox="1"/>
          <p:nvPr/>
        </p:nvSpPr>
        <p:spPr>
          <a:xfrm>
            <a:off x="2406945" y="5295178"/>
            <a:ext cx="36890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 startAt="4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Numerically solve for sample properties to fit the analytical temperature to the temperature profile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Arrow: Down 40">
            <a:extLst>
              <a:ext uri="{FF2B5EF4-FFF2-40B4-BE49-F238E27FC236}">
                <a16:creationId xmlns:a16="http://schemas.microsoft.com/office/drawing/2014/main" id="{3D0F04BA-4008-72D3-FF82-934EE27FF355}"/>
              </a:ext>
            </a:extLst>
          </p:cNvPr>
          <p:cNvSpPr/>
          <p:nvPr/>
        </p:nvSpPr>
        <p:spPr>
          <a:xfrm>
            <a:off x="1548572" y="5238597"/>
            <a:ext cx="746158" cy="738664"/>
          </a:xfrm>
          <a:prstGeom prst="downArrow">
            <a:avLst/>
          </a:prstGeom>
          <a:solidFill>
            <a:schemeClr val="bg1"/>
          </a:solidFill>
          <a:ln w="19050">
            <a:solidFill>
              <a:schemeClr val="accent1">
                <a:lumMod val="50000"/>
              </a:schemeClr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11EC62-71D4-158D-DDAC-3C5DA3702CA7}"/>
              </a:ext>
            </a:extLst>
          </p:cNvPr>
          <p:cNvSpPr txBox="1"/>
          <p:nvPr/>
        </p:nvSpPr>
        <p:spPr>
          <a:xfrm>
            <a:off x="995995" y="6028100"/>
            <a:ext cx="3689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00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λ</a:t>
            </a:r>
            <a:r>
              <a:rPr kumimoji="0" lang="en-US" sz="14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00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sample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  <a:r>
              <a:rPr kumimoji="0" lang="en-US" sz="18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p,sample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ρ</a:t>
            </a:r>
            <a:r>
              <a:rPr kumimoji="0" lang="en-US" sz="14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sample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37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8933B-1724-4F5E-A0DE-5BBFA2985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420"/>
            <a:ext cx="4215818" cy="1325563"/>
          </a:xfrm>
        </p:spPr>
        <p:txBody>
          <a:bodyPr/>
          <a:lstStyle/>
          <a:p>
            <a:r>
              <a:rPr lang="en-US" dirty="0"/>
              <a:t>Crucible 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5CB7D-BE8B-46DF-A43D-2927BE56C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458" y="1690688"/>
            <a:ext cx="5268570" cy="4351338"/>
          </a:xfrm>
        </p:spPr>
        <p:txBody>
          <a:bodyPr/>
          <a:lstStyle/>
          <a:p>
            <a:r>
              <a:rPr lang="en-US" dirty="0"/>
              <a:t>Through-hole permits mechanical cleaning for actinide salts inside glovebox</a:t>
            </a:r>
          </a:p>
          <a:p>
            <a:r>
              <a:rPr lang="en-US" dirty="0"/>
              <a:t>Knife edge cuts into gasket and forms unpressurized seal </a:t>
            </a:r>
          </a:p>
          <a:p>
            <a:r>
              <a:rPr lang="en-US" dirty="0"/>
              <a:t>Prototyped with mild steel and leak check</a:t>
            </a:r>
          </a:p>
          <a:p>
            <a:r>
              <a:rPr lang="en-US" dirty="0"/>
              <a:t>Current version of Inconel-625 crucible and SS316 brackets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C91041-44BD-4B3B-97DF-4EBFE6A4D81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4" t="25585" r="21067" b="17052"/>
          <a:stretch/>
        </p:blipFill>
        <p:spPr>
          <a:xfrm rot="5400000">
            <a:off x="8067054" y="4019972"/>
            <a:ext cx="2957005" cy="201455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3F79479-01AE-9A97-390F-3E421D0E3418}"/>
              </a:ext>
            </a:extLst>
          </p:cNvPr>
          <p:cNvGrpSpPr>
            <a:grpSpLocks noChangeAspect="1"/>
          </p:cNvGrpSpPr>
          <p:nvPr/>
        </p:nvGrpSpPr>
        <p:grpSpPr>
          <a:xfrm>
            <a:off x="6202768" y="66355"/>
            <a:ext cx="2164601" cy="3672944"/>
            <a:chOff x="3325206" y="980808"/>
            <a:chExt cx="3094870" cy="525144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78AE56C-31DC-A24B-C9A8-E291380A0727}"/>
                </a:ext>
              </a:extLst>
            </p:cNvPr>
            <p:cNvGrpSpPr/>
            <p:nvPr/>
          </p:nvGrpSpPr>
          <p:grpSpPr>
            <a:xfrm>
              <a:off x="3325206" y="1994326"/>
              <a:ext cx="717558" cy="3956144"/>
              <a:chOff x="3316416" y="3452860"/>
              <a:chExt cx="514324" cy="2835646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EF4F09A6-A2E7-FD58-78F8-D1F6A95524B3}"/>
                  </a:ext>
                </a:extLst>
              </p:cNvPr>
              <p:cNvGrpSpPr/>
              <p:nvPr/>
            </p:nvGrpSpPr>
            <p:grpSpPr>
              <a:xfrm>
                <a:off x="3316416" y="3452860"/>
                <a:ext cx="514324" cy="2835646"/>
                <a:chOff x="3470300" y="3452860"/>
                <a:chExt cx="514324" cy="2835646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13EF1097-CA14-83B0-03C8-7C388C9F7E30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3470300" y="3452860"/>
                  <a:ext cx="514324" cy="2835646"/>
                  <a:chOff x="2435830" y="3413886"/>
                  <a:chExt cx="462339" cy="2549032"/>
                </a:xfrm>
              </p:grpSpPr>
              <p:grpSp>
                <p:nvGrpSpPr>
                  <p:cNvPr id="61" name="Group 60">
                    <a:extLst>
                      <a:ext uri="{FF2B5EF4-FFF2-40B4-BE49-F238E27FC236}">
                        <a16:creationId xmlns:a16="http://schemas.microsoft.com/office/drawing/2014/main" id="{7A9396C9-DF15-DC6C-FAC6-682C5B5CC14C}"/>
                      </a:ext>
                    </a:extLst>
                  </p:cNvPr>
                  <p:cNvGrpSpPr/>
                  <p:nvPr/>
                </p:nvGrpSpPr>
                <p:grpSpPr>
                  <a:xfrm>
                    <a:off x="2435830" y="3518719"/>
                    <a:ext cx="462339" cy="2444199"/>
                    <a:chOff x="2435830" y="3518719"/>
                    <a:chExt cx="462339" cy="2444199"/>
                  </a:xfrm>
                </p:grpSpPr>
                <p:sp>
                  <p:nvSpPr>
                    <p:cNvPr id="66" name="Oval 65">
                      <a:extLst>
                        <a:ext uri="{FF2B5EF4-FFF2-40B4-BE49-F238E27FC236}">
                          <a16:creationId xmlns:a16="http://schemas.microsoft.com/office/drawing/2014/main" id="{F8212E85-C2DD-C361-0088-6430911385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35830" y="3518719"/>
                      <a:ext cx="462337" cy="243434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7" name="Rectangle 66">
                      <a:extLst>
                        <a:ext uri="{FF2B5EF4-FFF2-40B4-BE49-F238E27FC236}">
                          <a16:creationId xmlns:a16="http://schemas.microsoft.com/office/drawing/2014/main" id="{0C3BE646-0243-EB20-983F-407A6A5221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35832" y="3640436"/>
                      <a:ext cx="462337" cy="2322482"/>
                    </a:xfrm>
                    <a:prstGeom prst="rect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62" name="Oval 61">
                    <a:extLst>
                      <a:ext uri="{FF2B5EF4-FFF2-40B4-BE49-F238E27FC236}">
                        <a16:creationId xmlns:a16="http://schemas.microsoft.com/office/drawing/2014/main" id="{8D927BE3-AF8E-98F6-55C9-725688C73BC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502699" y="3413886"/>
                    <a:ext cx="327640" cy="172512"/>
                  </a:xfrm>
                  <a:prstGeom prst="ellipse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3" name="Rectangle 62">
                    <a:extLst>
                      <a:ext uri="{FF2B5EF4-FFF2-40B4-BE49-F238E27FC236}">
                        <a16:creationId xmlns:a16="http://schemas.microsoft.com/office/drawing/2014/main" id="{053EB214-DCF9-AE94-2100-35C39C35D840}"/>
                      </a:ext>
                    </a:extLst>
                  </p:cNvPr>
                  <p:cNvSpPr/>
                  <p:nvPr/>
                </p:nvSpPr>
                <p:spPr>
                  <a:xfrm>
                    <a:off x="2502700" y="3501124"/>
                    <a:ext cx="327638" cy="139312"/>
                  </a:xfrm>
                  <a:prstGeom prst="rect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4" name="Oval 63">
                    <a:extLst>
                      <a:ext uri="{FF2B5EF4-FFF2-40B4-BE49-F238E27FC236}">
                        <a16:creationId xmlns:a16="http://schemas.microsoft.com/office/drawing/2014/main" id="{693C1F8A-2AE7-65F4-4866-B689C1517AC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602181" y="3467248"/>
                    <a:ext cx="128677" cy="67752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tx1"/>
                      </a:gs>
                      <a:gs pos="50000">
                        <a:schemeClr val="bg2">
                          <a:lumMod val="25000"/>
                        </a:schemeClr>
                      </a:gs>
                      <a:gs pos="100000">
                        <a:schemeClr val="bg2">
                          <a:lumMod val="25000"/>
                        </a:schemeClr>
                      </a:gs>
                    </a:gsLst>
                    <a:lin ang="1080000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5" name="Oval 64">
                    <a:extLst>
                      <a:ext uri="{FF2B5EF4-FFF2-40B4-BE49-F238E27FC236}">
                        <a16:creationId xmlns:a16="http://schemas.microsoft.com/office/drawing/2014/main" id="{D445F88B-FA3B-EFFA-28A5-EF72324FC5C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502699" y="3548245"/>
                    <a:ext cx="327640" cy="172512"/>
                  </a:xfrm>
                  <a:prstGeom prst="ellipse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EE3332E8-1FB7-ADC0-EF03-9E8BD3026512}"/>
                    </a:ext>
                  </a:extLst>
                </p:cNvPr>
                <p:cNvSpPr/>
                <p:nvPr/>
              </p:nvSpPr>
              <p:spPr>
                <a:xfrm>
                  <a:off x="3655889" y="3549907"/>
                  <a:ext cx="143146" cy="2489746"/>
                </a:xfrm>
                <a:prstGeom prst="rect">
                  <a:avLst/>
                </a:prstGeom>
                <a:gradFill>
                  <a:gsLst>
                    <a:gs pos="0">
                      <a:schemeClr val="tx1"/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lin ang="108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BFC71F22-011E-ACE2-762E-C2E9DD7EE06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655890" y="6001968"/>
                  <a:ext cx="143145" cy="7537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2">
                        <a:lumMod val="25000"/>
                      </a:schemeClr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3C4EBF52-84A5-99FE-35BA-896EE1D813FB}"/>
                    </a:ext>
                  </a:extLst>
                </p:cNvPr>
                <p:cNvSpPr/>
                <p:nvPr/>
              </p:nvSpPr>
              <p:spPr>
                <a:xfrm>
                  <a:off x="3471709" y="6039653"/>
                  <a:ext cx="511506" cy="248853"/>
                </a:xfrm>
                <a:prstGeom prst="rect">
                  <a:avLst/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Isosceles Triangle 59">
                  <a:extLst>
                    <a:ext uri="{FF2B5EF4-FFF2-40B4-BE49-F238E27FC236}">
                      <a16:creationId xmlns:a16="http://schemas.microsoft.com/office/drawing/2014/main" id="{869B6D9C-CF83-7C9D-272E-30EBB79DA51B}"/>
                    </a:ext>
                  </a:extLst>
                </p:cNvPr>
                <p:cNvSpPr/>
                <p:nvPr/>
              </p:nvSpPr>
              <p:spPr>
                <a:xfrm rot="10800000" flipH="1">
                  <a:off x="3655890" y="6039649"/>
                  <a:ext cx="143144" cy="45719"/>
                </a:xfrm>
                <a:prstGeom prst="triangle">
                  <a:avLst/>
                </a:prstGeom>
                <a:gradFill flip="none" rotWithShape="1">
                  <a:gsLst>
                    <a:gs pos="0">
                      <a:schemeClr val="bg2">
                        <a:lumMod val="25000"/>
                      </a:schemeClr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D249D06-4129-B437-FE41-4EAB5A5E0841}"/>
                  </a:ext>
                </a:extLst>
              </p:cNvPr>
              <p:cNvGrpSpPr/>
              <p:nvPr/>
            </p:nvGrpSpPr>
            <p:grpSpPr>
              <a:xfrm>
                <a:off x="3500593" y="4396211"/>
                <a:ext cx="144557" cy="1691720"/>
                <a:chOff x="3500593" y="4396211"/>
                <a:chExt cx="144557" cy="1691720"/>
              </a:xfrm>
            </p:grpSpPr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A7CC5E2A-9D1C-C8B5-B533-25D61B8D93B8}"/>
                    </a:ext>
                  </a:extLst>
                </p:cNvPr>
                <p:cNvSpPr/>
                <p:nvPr/>
              </p:nvSpPr>
              <p:spPr>
                <a:xfrm>
                  <a:off x="3500595" y="4432667"/>
                  <a:ext cx="144555" cy="1609545"/>
                </a:xfrm>
                <a:prstGeom prst="rect">
                  <a:avLst/>
                </a:prstGeom>
                <a:blipFill dpi="0" rotWithShape="1">
                  <a:blip r:embed="rId3">
                    <a:alphaModFix amt="54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Chord 53">
                  <a:extLst>
                    <a:ext uri="{FF2B5EF4-FFF2-40B4-BE49-F238E27FC236}">
                      <a16:creationId xmlns:a16="http://schemas.microsoft.com/office/drawing/2014/main" id="{96CDA6D1-450B-1AD9-CA38-4121BF3B5F9A}"/>
                    </a:ext>
                  </a:extLst>
                </p:cNvPr>
                <p:cNvSpPr/>
                <p:nvPr/>
              </p:nvSpPr>
              <p:spPr>
                <a:xfrm rot="5400000">
                  <a:off x="3536743" y="4360061"/>
                  <a:ext cx="72258" cy="144557"/>
                </a:xfrm>
                <a:prstGeom prst="chord">
                  <a:avLst>
                    <a:gd name="adj1" fmla="val 5467920"/>
                    <a:gd name="adj2" fmla="val 16138187"/>
                  </a:avLst>
                </a:prstGeom>
                <a:blipFill dpi="0" rotWithShape="1">
                  <a:blip r:embed="rId3">
                    <a:alphaModFix amt="70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Isosceles Triangle 54">
                  <a:extLst>
                    <a:ext uri="{FF2B5EF4-FFF2-40B4-BE49-F238E27FC236}">
                      <a16:creationId xmlns:a16="http://schemas.microsoft.com/office/drawing/2014/main" id="{16733DA1-F231-E1C2-326B-32824A668C37}"/>
                    </a:ext>
                  </a:extLst>
                </p:cNvPr>
                <p:cNvSpPr/>
                <p:nvPr/>
              </p:nvSpPr>
              <p:spPr>
                <a:xfrm rot="10800000" flipH="1">
                  <a:off x="3501473" y="6042212"/>
                  <a:ext cx="143144" cy="45719"/>
                </a:xfrm>
                <a:prstGeom prst="triangle">
                  <a:avLst/>
                </a:prstGeom>
                <a:blipFill dpi="0" rotWithShape="1">
                  <a:blip r:embed="rId3">
                    <a:alphaModFix amt="54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313DE95-7360-6920-D77C-2753A991EB6E}"/>
                </a:ext>
              </a:extLst>
            </p:cNvPr>
            <p:cNvGrpSpPr/>
            <p:nvPr/>
          </p:nvGrpSpPr>
          <p:grpSpPr>
            <a:xfrm>
              <a:off x="3531351" y="980808"/>
              <a:ext cx="305272" cy="4659258"/>
              <a:chOff x="2578890" y="2222863"/>
              <a:chExt cx="218810" cy="3339617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89F90B37-25C2-C41A-D396-4CB41452F267}"/>
                  </a:ext>
                </a:extLst>
              </p:cNvPr>
              <p:cNvGrpSpPr/>
              <p:nvPr/>
            </p:nvGrpSpPr>
            <p:grpSpPr>
              <a:xfrm>
                <a:off x="2649659" y="2940020"/>
                <a:ext cx="77273" cy="2622460"/>
                <a:chOff x="2634877" y="2940020"/>
                <a:chExt cx="77273" cy="2622460"/>
              </a:xfrm>
            </p:grpSpPr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98A1A5C9-9D66-B0AA-36EF-F39373E61E7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636937" y="5523962"/>
                  <a:ext cx="73152" cy="3851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5C81CDE5-E885-5274-B1CC-06290920AFC1}"/>
                    </a:ext>
                  </a:extLst>
                </p:cNvPr>
                <p:cNvSpPr/>
                <p:nvPr/>
              </p:nvSpPr>
              <p:spPr>
                <a:xfrm>
                  <a:off x="2634877" y="2940020"/>
                  <a:ext cx="77273" cy="2602164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228CBC01-3E9C-A4F4-895F-2FF94BE2784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623957" y="4182663"/>
                <a:ext cx="128677" cy="6775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8F8AB6FD-78FE-585F-BB0A-E3E9CF9B27E8}"/>
                  </a:ext>
                </a:extLst>
              </p:cNvPr>
              <p:cNvSpPr/>
              <p:nvPr/>
            </p:nvSpPr>
            <p:spPr>
              <a:xfrm>
                <a:off x="2623957" y="2318872"/>
                <a:ext cx="128677" cy="189766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8B009557-5EDC-3DFD-00FA-BEDE7E6D6FB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78890" y="2818430"/>
                <a:ext cx="218810" cy="115215"/>
              </a:xfrm>
              <a:prstGeom prst="ellipse">
                <a:avLst/>
              </a:prstGeom>
              <a:gradFill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9081C506-95F9-3106-05CD-E4E4A8E02B26}"/>
                  </a:ext>
                </a:extLst>
              </p:cNvPr>
              <p:cNvSpPr/>
              <p:nvPr/>
            </p:nvSpPr>
            <p:spPr>
              <a:xfrm>
                <a:off x="2578890" y="2276901"/>
                <a:ext cx="218810" cy="603382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4F4A4FFD-C55F-B86A-7D8A-E9C0D927B21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78890" y="2222863"/>
                <a:ext cx="218810" cy="11521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50000">
                    <a:schemeClr val="tx2">
                      <a:lumMod val="40000"/>
                      <a:lumOff val="60000"/>
                    </a:schemeClr>
                  </a:gs>
                  <a:gs pos="100000">
                    <a:schemeClr val="bg2">
                      <a:lumMod val="90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0A97DA8-527F-0EAC-B644-A25A4060B70D}"/>
                </a:ext>
              </a:extLst>
            </p:cNvPr>
            <p:cNvGrpSpPr>
              <a:grpSpLocks/>
            </p:cNvGrpSpPr>
            <p:nvPr/>
          </p:nvGrpSpPr>
          <p:grpSpPr>
            <a:xfrm>
              <a:off x="4487640" y="2011328"/>
              <a:ext cx="1932436" cy="4220925"/>
              <a:chOff x="5303815" y="260167"/>
              <a:chExt cx="1828802" cy="6125107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3E1E2E1F-498A-1257-A393-BE6B1663A470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303815" y="260167"/>
                <a:ext cx="1828802" cy="6125107"/>
                <a:chOff x="5145944" y="1395853"/>
                <a:chExt cx="704646" cy="4266546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458941D1-3650-E4BF-C871-4AB9B2DD3C41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5145944" y="1395853"/>
                  <a:ext cx="704646" cy="4266546"/>
                  <a:chOff x="3442648" y="4574436"/>
                  <a:chExt cx="260448" cy="1576983"/>
                </a:xfrm>
              </p:grpSpPr>
              <p:grpSp>
                <p:nvGrpSpPr>
                  <p:cNvPr id="34" name="Group 33">
                    <a:extLst>
                      <a:ext uri="{FF2B5EF4-FFF2-40B4-BE49-F238E27FC236}">
                        <a16:creationId xmlns:a16="http://schemas.microsoft.com/office/drawing/2014/main" id="{22EB18E9-17DF-10DB-130A-EEF9C3497388}"/>
                      </a:ext>
                    </a:extLst>
                  </p:cNvPr>
                  <p:cNvGrpSpPr/>
                  <p:nvPr/>
                </p:nvGrpSpPr>
                <p:grpSpPr>
                  <a:xfrm>
                    <a:off x="3442648" y="4574436"/>
                    <a:ext cx="260448" cy="1576983"/>
                    <a:chOff x="3596532" y="4574436"/>
                    <a:chExt cx="260448" cy="1576983"/>
                  </a:xfrm>
                </p:grpSpPr>
                <p:sp>
                  <p:nvSpPr>
                    <p:cNvPr id="38" name="Rectangle 37">
                      <a:extLst>
                        <a:ext uri="{FF2B5EF4-FFF2-40B4-BE49-F238E27FC236}">
                          <a16:creationId xmlns:a16="http://schemas.microsoft.com/office/drawing/2014/main" id="{7F620154-7F4F-BC35-FB3C-1506ABF4E1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532" y="4574436"/>
                      <a:ext cx="260448" cy="1576983"/>
                    </a:xfrm>
                    <a:prstGeom prst="rect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9" name="Rectangle 38">
                      <a:extLst>
                        <a:ext uri="{FF2B5EF4-FFF2-40B4-BE49-F238E27FC236}">
                          <a16:creationId xmlns:a16="http://schemas.microsoft.com/office/drawing/2014/main" id="{89DFC31E-11E4-2288-9097-20AD7FF256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5889" y="4574436"/>
                      <a:ext cx="143146" cy="1437622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chemeClr val="tx1"/>
                        </a:gs>
                        <a:gs pos="50000">
                          <a:schemeClr val="bg2">
                            <a:lumMod val="25000"/>
                          </a:schemeClr>
                        </a:gs>
                        <a:gs pos="100000">
                          <a:schemeClr val="bg2">
                            <a:lumMod val="25000"/>
                          </a:schemeClr>
                        </a:gs>
                      </a:gsLst>
                      <a:lin ang="10800000" scaled="1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0" name="Oval 39">
                      <a:extLst>
                        <a:ext uri="{FF2B5EF4-FFF2-40B4-BE49-F238E27FC236}">
                          <a16:creationId xmlns:a16="http://schemas.microsoft.com/office/drawing/2014/main" id="{7B71621F-59D7-4B1B-9B95-FE100C5D202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655890" y="5970772"/>
                      <a:ext cx="143145" cy="75370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chemeClr val="bg2">
                            <a:lumMod val="25000"/>
                          </a:schemeClr>
                        </a:gs>
                        <a:gs pos="50000">
                          <a:schemeClr val="bg2">
                            <a:lumMod val="25000"/>
                          </a:schemeClr>
                        </a:gs>
                        <a:gs pos="100000">
                          <a:schemeClr val="bg2">
                            <a:lumMod val="75000"/>
                          </a:schemeClr>
                        </a:gs>
                      </a:gsLst>
                      <a:lin ang="108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1" name="Rectangle 40">
                      <a:extLst>
                        <a:ext uri="{FF2B5EF4-FFF2-40B4-BE49-F238E27FC236}">
                          <a16:creationId xmlns:a16="http://schemas.microsoft.com/office/drawing/2014/main" id="{5628E48F-094A-A5FE-7DD7-27390C4A3F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532" y="6010495"/>
                      <a:ext cx="260448" cy="140924"/>
                    </a:xfrm>
                    <a:prstGeom prst="rect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2" name="Isosceles Triangle 41">
                      <a:extLst>
                        <a:ext uri="{FF2B5EF4-FFF2-40B4-BE49-F238E27FC236}">
                          <a16:creationId xmlns:a16="http://schemas.microsoft.com/office/drawing/2014/main" id="{BA1ABF1E-3D47-DE25-F8A3-9E00D46D7FE3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3656422" y="6008670"/>
                      <a:ext cx="142611" cy="81919"/>
                    </a:xfrm>
                    <a:prstGeom prst="triangle">
                      <a:avLst/>
                    </a:prstGeom>
                    <a:gradFill flip="none" rotWithShape="1">
                      <a:gsLst>
                        <a:gs pos="0">
                          <a:schemeClr val="bg2">
                            <a:lumMod val="25000"/>
                          </a:schemeClr>
                        </a:gs>
                        <a:gs pos="50000">
                          <a:schemeClr val="bg2">
                            <a:lumMod val="25000"/>
                          </a:schemeClr>
                        </a:gs>
                        <a:gs pos="100000">
                          <a:schemeClr val="bg2">
                            <a:lumMod val="75000"/>
                          </a:schemeClr>
                        </a:gs>
                      </a:gsLst>
                      <a:lin ang="108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35146E82-9A04-6E64-6065-DB12C0BBFD4B}"/>
                      </a:ext>
                    </a:extLst>
                  </p:cNvPr>
                  <p:cNvGrpSpPr/>
                  <p:nvPr/>
                </p:nvGrpSpPr>
                <p:grpSpPr>
                  <a:xfrm>
                    <a:off x="3500594" y="4574436"/>
                    <a:ext cx="144555" cy="1516153"/>
                    <a:chOff x="3500594" y="4574436"/>
                    <a:chExt cx="144555" cy="1516153"/>
                  </a:xfrm>
                </p:grpSpPr>
                <p:sp>
                  <p:nvSpPr>
                    <p:cNvPr id="36" name="Rectangle 35">
                      <a:extLst>
                        <a:ext uri="{FF2B5EF4-FFF2-40B4-BE49-F238E27FC236}">
                          <a16:creationId xmlns:a16="http://schemas.microsoft.com/office/drawing/2014/main" id="{28FDB548-5AAB-8711-9A55-C39AE21B6F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00594" y="4574436"/>
                      <a:ext cx="144555" cy="1437622"/>
                    </a:xfrm>
                    <a:prstGeom prst="rect">
                      <a:avLst/>
                    </a:prstGeom>
                    <a:blipFill dpi="0" rotWithShape="1">
                      <a:blip r:embed="rId3">
                        <a:alphaModFix amt="54000"/>
                      </a:blip>
                      <a:srcRect/>
                      <a:tile tx="0" ty="0" sx="100000" sy="100000" flip="none" algn="tl"/>
                    </a:blip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" name="Isosceles Triangle 36">
                      <a:extLst>
                        <a:ext uri="{FF2B5EF4-FFF2-40B4-BE49-F238E27FC236}">
                          <a16:creationId xmlns:a16="http://schemas.microsoft.com/office/drawing/2014/main" id="{EEE715AF-99FF-BB20-2494-A9CD0089DB24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3501473" y="6012058"/>
                      <a:ext cx="143144" cy="78531"/>
                    </a:xfrm>
                    <a:prstGeom prst="triangle">
                      <a:avLst/>
                    </a:prstGeom>
                    <a:blipFill dpi="0" rotWithShape="1">
                      <a:blip r:embed="rId3">
                        <a:alphaModFix amt="54000"/>
                      </a:blip>
                      <a:srcRect/>
                      <a:tile tx="0" ty="0" sx="100000" sy="100000" flip="none" algn="tl"/>
                    </a:blip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2C687F20-0073-9BA7-2041-0624AFFB40A4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5326104" y="1395853"/>
                  <a:ext cx="348137" cy="4072068"/>
                  <a:chOff x="2623957" y="4070897"/>
                  <a:chExt cx="128677" cy="15051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2950E6D6-3678-3E05-958A-66E61C063FCE}"/>
                      </a:ext>
                    </a:extLst>
                  </p:cNvPr>
                  <p:cNvGrpSpPr/>
                  <p:nvPr/>
                </p:nvGrpSpPr>
                <p:grpSpPr>
                  <a:xfrm>
                    <a:off x="2649659" y="4070897"/>
                    <a:ext cx="77806" cy="1505100"/>
                    <a:chOff x="2634877" y="4070897"/>
                    <a:chExt cx="77806" cy="1505100"/>
                  </a:xfrm>
                </p:grpSpPr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D56DC0D0-1F7E-5FDE-3CF0-CC9264ADC2BC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635410" y="5398882"/>
                      <a:ext cx="77273" cy="177115"/>
                    </a:xfrm>
                    <a:prstGeom prst="ellipse">
                      <a:avLst/>
                    </a:prstGeom>
                    <a:solidFill>
                      <a:schemeClr val="tx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3" name="Rectangle 32">
                      <a:extLst>
                        <a:ext uri="{FF2B5EF4-FFF2-40B4-BE49-F238E27FC236}">
                          <a16:creationId xmlns:a16="http://schemas.microsoft.com/office/drawing/2014/main" id="{551D883B-3B5F-EC4B-984E-70D99FF728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34877" y="4070897"/>
                      <a:ext cx="77273" cy="432048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chemeClr val="accent3">
                            <a:lumMod val="50000"/>
                          </a:schemeClr>
                        </a:gs>
                        <a:gs pos="5000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3">
                            <a:lumMod val="60000"/>
                            <a:lumOff val="40000"/>
                          </a:schemeClr>
                        </a:gs>
                      </a:gsLst>
                      <a:lin ang="108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8C4D9F09-42FE-76E0-5464-C85C12D3D74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623957" y="4182663"/>
                    <a:ext cx="128677" cy="67755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3">
                          <a:lumMod val="50000"/>
                        </a:schemeClr>
                      </a:gs>
                      <a:gs pos="5000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3">
                          <a:lumMod val="60000"/>
                          <a:lumOff val="40000"/>
                        </a:schemeClr>
                      </a:gs>
                    </a:gsLst>
                    <a:lin ang="108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" name="Rectangle 30">
                    <a:extLst>
                      <a:ext uri="{FF2B5EF4-FFF2-40B4-BE49-F238E27FC236}">
                        <a16:creationId xmlns:a16="http://schemas.microsoft.com/office/drawing/2014/main" id="{5F4E1E64-36F2-5B49-3D23-645F5E291C95}"/>
                      </a:ext>
                    </a:extLst>
                  </p:cNvPr>
                  <p:cNvSpPr/>
                  <p:nvPr/>
                </p:nvSpPr>
                <p:spPr>
                  <a:xfrm>
                    <a:off x="2623957" y="4070897"/>
                    <a:ext cx="128677" cy="145644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chemeClr val="accent3">
                          <a:lumMod val="50000"/>
                        </a:schemeClr>
                      </a:gs>
                      <a:gs pos="5000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3">
                          <a:lumMod val="60000"/>
                          <a:lumOff val="40000"/>
                        </a:schemeClr>
                      </a:gs>
                    </a:gsLst>
                    <a:lin ang="108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922318B8-78E6-6DA7-FD0D-EC4DA3E68D90}"/>
                    </a:ext>
                  </a:extLst>
                </p:cNvPr>
                <p:cNvSpPr/>
                <p:nvPr/>
              </p:nvSpPr>
              <p:spPr>
                <a:xfrm>
                  <a:off x="5397084" y="2565395"/>
                  <a:ext cx="209063" cy="2685729"/>
                </a:xfrm>
                <a:prstGeom prst="rec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16D2FC3-8455-67F4-6055-3085B2D35FC1}"/>
                    </a:ext>
                  </a:extLst>
                </p:cNvPr>
                <p:cNvSpPr/>
                <p:nvPr/>
              </p:nvSpPr>
              <p:spPr>
                <a:xfrm>
                  <a:off x="5437913" y="2568370"/>
                  <a:ext cx="127405" cy="268967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3465AF33-2780-22E1-BA70-AF4CB1225867}"/>
                    </a:ext>
                  </a:extLst>
                </p:cNvPr>
                <p:cNvSpPr/>
                <p:nvPr/>
              </p:nvSpPr>
              <p:spPr>
                <a:xfrm>
                  <a:off x="5459650" y="2571687"/>
                  <a:ext cx="83930" cy="2647595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6D00C88D-011F-965B-F097-3AE53373740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437912" y="5142953"/>
                  <a:ext cx="127406" cy="229523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A63B404F-98E3-6379-4887-15FCFCD2EB9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459650" y="5093845"/>
                  <a:ext cx="83933" cy="17417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C80D1B6F-03DD-150F-0073-F31C97391390}"/>
                    </a:ext>
                  </a:extLst>
                </p:cNvPr>
                <p:cNvSpPr/>
                <p:nvPr/>
              </p:nvSpPr>
              <p:spPr>
                <a:xfrm>
                  <a:off x="5473434" y="2571687"/>
                  <a:ext cx="56363" cy="258441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6549C10F-351E-A751-6757-EE31E5210C2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473434" y="5099761"/>
                  <a:ext cx="56363" cy="11073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D6AFE15-3B52-A38B-E5DA-0FFC9A84B8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501615" y="2571687"/>
                  <a:ext cx="0" cy="1329171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474BF98A-F408-EF66-AAEF-51815FE8255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395643" y="2512659"/>
                  <a:ext cx="209063" cy="11008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730A62C1-576F-8F84-EBED-E8A917BE5AC0}"/>
                  </a:ext>
                </a:extLst>
              </p:cNvPr>
              <p:cNvSpPr/>
              <p:nvPr/>
            </p:nvSpPr>
            <p:spPr>
              <a:xfrm>
                <a:off x="6194683" y="3827300"/>
                <a:ext cx="64443" cy="58163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B12FA4B-3471-545B-0AC2-4F1BF8BF1EB0}"/>
                </a:ext>
              </a:extLst>
            </p:cNvPr>
            <p:cNvSpPr/>
            <p:nvPr/>
          </p:nvSpPr>
          <p:spPr>
            <a:xfrm>
              <a:off x="4498090" y="2011327"/>
              <a:ext cx="1921986" cy="422092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3E590F4-D497-E21A-5C76-A1A7CCDD3C98}"/>
                </a:ext>
              </a:extLst>
            </p:cNvPr>
            <p:cNvSpPr/>
            <p:nvPr/>
          </p:nvSpPr>
          <p:spPr>
            <a:xfrm>
              <a:off x="3428993" y="3614128"/>
              <a:ext cx="497636" cy="2151859"/>
            </a:xfrm>
            <a:prstGeom prst="rect">
              <a:avLst/>
            </a:prstGeom>
            <a:noFill/>
            <a:ln w="127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D8EBC97-E1E1-DF96-F69E-DCA8F34425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6629" y="2011328"/>
              <a:ext cx="561011" cy="1602801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ECECA18-8F29-23A8-3BF1-094D3F1B0129}"/>
                </a:ext>
              </a:extLst>
            </p:cNvPr>
            <p:cNvCxnSpPr>
              <a:cxnSpLocks/>
            </p:cNvCxnSpPr>
            <p:nvPr/>
          </p:nvCxnSpPr>
          <p:spPr>
            <a:xfrm>
              <a:off x="3926629" y="5765987"/>
              <a:ext cx="571461" cy="466264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11F61FF-A678-4213-D3E8-07EE9149928A}"/>
              </a:ext>
            </a:extLst>
          </p:cNvPr>
          <p:cNvCxnSpPr/>
          <p:nvPr/>
        </p:nvCxnSpPr>
        <p:spPr>
          <a:xfrm>
            <a:off x="8509462" y="2042391"/>
            <a:ext cx="457200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CEB0BF3F-1744-621F-6564-76E0E5432EE3}"/>
              </a:ext>
            </a:extLst>
          </p:cNvPr>
          <p:cNvCxnSpPr>
            <a:cxnSpLocks/>
          </p:cNvCxnSpPr>
          <p:nvPr/>
        </p:nvCxnSpPr>
        <p:spPr>
          <a:xfrm flipH="1">
            <a:off x="10623018" y="3146566"/>
            <a:ext cx="384764" cy="483466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6" name="Picture 75" descr="A close-up of a metal object&#10;&#10;AI-generated content may be incorrect.">
            <a:extLst>
              <a:ext uri="{FF2B5EF4-FFF2-40B4-BE49-F238E27FC236}">
                <a16:creationId xmlns:a16="http://schemas.microsoft.com/office/drawing/2014/main" id="{A9A9F395-F07C-EA13-3849-DDAA5283B5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8755" y="485082"/>
            <a:ext cx="3028527" cy="256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503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236E9E-5705-4F5F-9389-42ACE2343142}"/>
              </a:ext>
            </a:extLst>
          </p:cNvPr>
          <p:cNvSpPr/>
          <p:nvPr/>
        </p:nvSpPr>
        <p:spPr>
          <a:xfrm>
            <a:off x="0" y="0"/>
            <a:ext cx="12192000" cy="48519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CB35F5-43CE-43A6-B193-8AFA28E8F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613025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Molten Salt Thermal Conductivity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2CB9BB-ECB9-46FD-A1FD-C62AB260E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818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5FC99C2-4D01-4052-9272-51E5EE485F1D}"/>
              </a:ext>
            </a:extLst>
          </p:cNvPr>
          <p:cNvCxnSpPr>
            <a:cxnSpLocks/>
          </p:cNvCxnSpPr>
          <p:nvPr/>
        </p:nvCxnSpPr>
        <p:spPr>
          <a:xfrm>
            <a:off x="8060547" y="2381249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9A64DB9-40CE-4FA3-970E-C1DE9039C12E}"/>
              </a:ext>
            </a:extLst>
          </p:cNvPr>
          <p:cNvCxnSpPr>
            <a:cxnSpLocks/>
          </p:cNvCxnSpPr>
          <p:nvPr/>
        </p:nvCxnSpPr>
        <p:spPr>
          <a:xfrm>
            <a:off x="8672930" y="2381249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562CECA-8E5F-4C05-BCA0-1C8363B881B2}"/>
              </a:ext>
            </a:extLst>
          </p:cNvPr>
          <p:cNvCxnSpPr>
            <a:cxnSpLocks/>
          </p:cNvCxnSpPr>
          <p:nvPr/>
        </p:nvCxnSpPr>
        <p:spPr>
          <a:xfrm>
            <a:off x="9689807" y="2381249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D52DB5D-B701-4E49-8B28-EAF427FC474E}"/>
              </a:ext>
            </a:extLst>
          </p:cNvPr>
          <p:cNvCxnSpPr>
            <a:cxnSpLocks/>
          </p:cNvCxnSpPr>
          <p:nvPr/>
        </p:nvCxnSpPr>
        <p:spPr>
          <a:xfrm>
            <a:off x="6779332" y="2381249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9C0FA87-4754-45EE-B2CA-C4AFE22F87F2}"/>
              </a:ext>
            </a:extLst>
          </p:cNvPr>
          <p:cNvCxnSpPr>
            <a:cxnSpLocks/>
          </p:cNvCxnSpPr>
          <p:nvPr/>
        </p:nvCxnSpPr>
        <p:spPr>
          <a:xfrm>
            <a:off x="6285201" y="2381249"/>
            <a:ext cx="0" cy="3764296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47B8C00D-0E15-43AA-A673-F817CA2000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0910721"/>
              </p:ext>
            </p:extLst>
          </p:nvPr>
        </p:nvGraphicFramePr>
        <p:xfrm>
          <a:off x="5894150" y="2255513"/>
          <a:ext cx="4639051" cy="4472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05F8FC9-EA89-41F9-947D-B4E2C1A2A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04" y="386712"/>
            <a:ext cx="10870784" cy="823912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Outlook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830184-6993-4E73-8254-0B9DAB44E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93107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E27E65-C6B6-49D7-BC22-86A300030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67571A-F99D-4041-8CF7-9C3C88899ED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0825014-D111-4701-81D5-53A8AD2B3D1B}"/>
              </a:ext>
            </a:extLst>
          </p:cNvPr>
          <p:cNvGrpSpPr/>
          <p:nvPr/>
        </p:nvGrpSpPr>
        <p:grpSpPr>
          <a:xfrm>
            <a:off x="462594" y="2171918"/>
            <a:ext cx="4872095" cy="4455942"/>
            <a:chOff x="6582061" y="830427"/>
            <a:chExt cx="4872095" cy="445594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8810413-88AC-4D55-82DB-CA647C5934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71" t="2615" r="1987" b="4684"/>
            <a:stretch/>
          </p:blipFill>
          <p:spPr>
            <a:xfrm>
              <a:off x="6582061" y="830427"/>
              <a:ext cx="4828715" cy="445594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1B7901-4E9C-403D-B99B-D6165DA4436D}"/>
                </a:ext>
              </a:extLst>
            </p:cNvPr>
            <p:cNvSpPr txBox="1"/>
            <p:nvPr/>
          </p:nvSpPr>
          <p:spPr>
            <a:xfrm>
              <a:off x="9328934" y="3901256"/>
              <a:ext cx="175566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70AD47">
                      <a:lumMod val="50000"/>
                    </a:srgb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Variable Gap Apparatus (VGA)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03C6EDC-57DC-4211-B001-782EDCDD746F}"/>
                </a:ext>
              </a:extLst>
            </p:cNvPr>
            <p:cNvSpPr txBox="1"/>
            <p:nvPr/>
          </p:nvSpPr>
          <p:spPr>
            <a:xfrm>
              <a:off x="9328934" y="4053656"/>
              <a:ext cx="155139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>
                      <a:lumMod val="50000"/>
                    </a:srgb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Concentric Cylinders (CC)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24B1F3A-F595-4968-9B03-2F6377A417ED}"/>
                </a:ext>
              </a:extLst>
            </p:cNvPr>
            <p:cNvSpPr txBox="1"/>
            <p:nvPr/>
          </p:nvSpPr>
          <p:spPr>
            <a:xfrm>
              <a:off x="9328934" y="3748856"/>
              <a:ext cx="155139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>
                      <a:lumMod val="50000"/>
                    </a:srgb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Needle Probe (NP)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6ADFA45-2B6C-43DD-85CA-06AF04A1F128}"/>
                </a:ext>
              </a:extLst>
            </p:cNvPr>
            <p:cNvSpPr txBox="1"/>
            <p:nvPr/>
          </p:nvSpPr>
          <p:spPr>
            <a:xfrm>
              <a:off x="9328934" y="4206056"/>
              <a:ext cx="155139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ED7D31">
                      <a:lumMod val="50000"/>
                    </a:srgb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Concentric Cylinders (CC)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7306F1A-8C0A-496E-859F-0C80AF559C92}"/>
                </a:ext>
              </a:extLst>
            </p:cNvPr>
            <p:cNvSpPr txBox="1"/>
            <p:nvPr/>
          </p:nvSpPr>
          <p:spPr>
            <a:xfrm>
              <a:off x="9328934" y="4358456"/>
              <a:ext cx="155139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Laser Flash Analysis (LFA)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193804A-3EEF-4991-8AB6-E79919E7E671}"/>
                </a:ext>
              </a:extLst>
            </p:cNvPr>
            <p:cNvSpPr txBox="1"/>
            <p:nvPr/>
          </p:nvSpPr>
          <p:spPr>
            <a:xfrm>
              <a:off x="9328934" y="4517612"/>
              <a:ext cx="155139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Laser Flash Analysis (LFA)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987133A-A823-47B6-9478-B250447F372A}"/>
                </a:ext>
              </a:extLst>
            </p:cNvPr>
            <p:cNvSpPr txBox="1"/>
            <p:nvPr/>
          </p:nvSpPr>
          <p:spPr>
            <a:xfrm>
              <a:off x="9328933" y="4670012"/>
              <a:ext cx="212522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>
                      <a:lumMod val="50000"/>
                    </a:srgb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Transient Grating Spectroscopy (TGS)</a:t>
              </a: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EDC20AD2-1E0D-4F0D-B1A2-88D119F0C14C}"/>
              </a:ext>
            </a:extLst>
          </p:cNvPr>
          <p:cNvSpPr txBox="1"/>
          <p:nvPr/>
        </p:nvSpPr>
        <p:spPr>
          <a:xfrm>
            <a:off x="5522139" y="2777921"/>
            <a:ext cx="369332" cy="2989269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FLiNaK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Measurement Temperature Range (K)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D328FD25-3021-449B-9C6F-ED21F0D63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604" y="1112597"/>
            <a:ext cx="3473610" cy="566190"/>
          </a:xfrm>
        </p:spPr>
        <p:txBody>
          <a:bodyPr/>
          <a:lstStyle/>
          <a:p>
            <a:r>
              <a:rPr lang="en-US" sz="2800" b="0" dirty="0" err="1"/>
              <a:t>FLiNaK</a:t>
            </a:r>
            <a:r>
              <a:rPr lang="en-US" sz="2800" b="0" dirty="0"/>
              <a:t> Comparison</a:t>
            </a:r>
            <a:endParaRPr lang="en-US" b="0" dirty="0"/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7E35B09C-4C69-4362-B990-DDB619CC3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40888" y="400027"/>
            <a:ext cx="7254910" cy="1458709"/>
          </a:xfrm>
        </p:spPr>
        <p:txBody>
          <a:bodyPr>
            <a:normAutofit/>
          </a:bodyPr>
          <a:lstStyle/>
          <a:p>
            <a:r>
              <a:rPr lang="en-US" sz="1800" dirty="0"/>
              <a:t>Improved design </a:t>
            </a:r>
          </a:p>
          <a:p>
            <a:r>
              <a:rPr lang="en-US" sz="1800" dirty="0"/>
              <a:t>Due to the minimal required sample size, fast measurement times, and repeatability of apparatus, the needle probe can support collection of </a:t>
            </a:r>
            <a:r>
              <a:rPr lang="en-US" sz="1800" b="1" dirty="0"/>
              <a:t>multiple salt compositions </a:t>
            </a:r>
            <a:r>
              <a:rPr lang="en-US" sz="1800" dirty="0"/>
              <a:t>to capture </a:t>
            </a:r>
            <a:r>
              <a:rPr lang="en-US" sz="1800" b="1" dirty="0"/>
              <a:t>temperature dependence.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32DD29D-2336-4520-99F0-1A85898BF647}"/>
              </a:ext>
            </a:extLst>
          </p:cNvPr>
          <p:cNvSpPr txBox="1"/>
          <p:nvPr/>
        </p:nvSpPr>
        <p:spPr>
          <a:xfrm>
            <a:off x="8662372" y="4261389"/>
            <a:ext cx="494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9F8B78C-6D43-4BDC-8C74-DCF3DE620368}"/>
              </a:ext>
            </a:extLst>
          </p:cNvPr>
          <p:cNvSpPr txBox="1"/>
          <p:nvPr/>
        </p:nvSpPr>
        <p:spPr>
          <a:xfrm>
            <a:off x="9468138" y="5203310"/>
            <a:ext cx="5007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LFA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C3DE024-BD36-436D-ACF0-E8850EB8E7F7}"/>
              </a:ext>
            </a:extLst>
          </p:cNvPr>
          <p:cNvSpPr txBox="1"/>
          <p:nvPr/>
        </p:nvSpPr>
        <p:spPr>
          <a:xfrm>
            <a:off x="9468138" y="5699947"/>
            <a:ext cx="548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TGS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247135E-F495-4788-BFCA-450E717490C6}"/>
              </a:ext>
            </a:extLst>
          </p:cNvPr>
          <p:cNvSpPr txBox="1"/>
          <p:nvPr/>
        </p:nvSpPr>
        <p:spPr>
          <a:xfrm>
            <a:off x="6544317" y="2933615"/>
            <a:ext cx="494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VGA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60E9707-7054-4EE6-A4D9-5543A7B00CB8}"/>
              </a:ext>
            </a:extLst>
          </p:cNvPr>
          <p:cNvSpPr txBox="1"/>
          <p:nvPr/>
        </p:nvSpPr>
        <p:spPr>
          <a:xfrm>
            <a:off x="6597569" y="3708276"/>
            <a:ext cx="494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CC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298C2EA-0D11-4BF1-8286-B27EC660B5EB}"/>
              </a:ext>
            </a:extLst>
          </p:cNvPr>
          <p:cNvSpPr txBox="1"/>
          <p:nvPr/>
        </p:nvSpPr>
        <p:spPr>
          <a:xfrm>
            <a:off x="6769125" y="4918093"/>
            <a:ext cx="115328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Size according to avg. standard deviation of data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1E2738D-2814-4D8A-949D-0D6762800160}"/>
              </a:ext>
            </a:extLst>
          </p:cNvPr>
          <p:cNvCxnSpPr>
            <a:cxnSpLocks/>
          </p:cNvCxnSpPr>
          <p:nvPr/>
        </p:nvCxnSpPr>
        <p:spPr>
          <a:xfrm flipV="1">
            <a:off x="10041119" y="3138501"/>
            <a:ext cx="0" cy="25009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E926D34-EBCB-48D3-B6F9-C7AD894FE7EF}"/>
              </a:ext>
            </a:extLst>
          </p:cNvPr>
          <p:cNvCxnSpPr>
            <a:cxnSpLocks/>
          </p:cNvCxnSpPr>
          <p:nvPr/>
        </p:nvCxnSpPr>
        <p:spPr>
          <a:xfrm rot="5400000" flipV="1">
            <a:off x="8274862" y="1274196"/>
            <a:ext cx="0" cy="25009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BE721F4-1F5D-47B1-AD38-3110F92F44C1}"/>
              </a:ext>
            </a:extLst>
          </p:cNvPr>
          <p:cNvSpPr txBox="1"/>
          <p:nvPr/>
        </p:nvSpPr>
        <p:spPr>
          <a:xfrm>
            <a:off x="9334473" y="6176460"/>
            <a:ext cx="710668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B10E51B-780B-484E-8C74-2584B2ED09F8}"/>
              </a:ext>
            </a:extLst>
          </p:cNvPr>
          <p:cNvSpPr txBox="1"/>
          <p:nvPr/>
        </p:nvSpPr>
        <p:spPr>
          <a:xfrm>
            <a:off x="8358330" y="6170066"/>
            <a:ext cx="685126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minutes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44F5DDB-D2CF-44BC-960E-C210672C7EFB}"/>
              </a:ext>
            </a:extLst>
          </p:cNvPr>
          <p:cNvSpPr txBox="1"/>
          <p:nvPr/>
        </p:nvSpPr>
        <p:spPr>
          <a:xfrm>
            <a:off x="7750559" y="6171502"/>
            <a:ext cx="635567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hours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8F27CA5-5F79-4B50-82AF-6251D3C9D181}"/>
              </a:ext>
            </a:extLst>
          </p:cNvPr>
          <p:cNvSpPr txBox="1"/>
          <p:nvPr/>
        </p:nvSpPr>
        <p:spPr>
          <a:xfrm>
            <a:off x="6485377" y="6176461"/>
            <a:ext cx="635567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days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988BB06-A5DB-4C08-B4B5-7A3FC1A7D125}"/>
              </a:ext>
            </a:extLst>
          </p:cNvPr>
          <p:cNvSpPr txBox="1"/>
          <p:nvPr/>
        </p:nvSpPr>
        <p:spPr>
          <a:xfrm>
            <a:off x="5987511" y="6176461"/>
            <a:ext cx="635567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weeks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016A1C6-B754-4277-9E29-A3E4426BFF63}"/>
              </a:ext>
            </a:extLst>
          </p:cNvPr>
          <p:cNvSpPr txBox="1"/>
          <p:nvPr/>
        </p:nvSpPr>
        <p:spPr>
          <a:xfrm>
            <a:off x="9561591" y="2554887"/>
            <a:ext cx="778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Ideal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5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8097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C9030-60FF-41F3-9500-8679DDECE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274320"/>
            <a:ext cx="6151394" cy="914400"/>
          </a:xfrm>
        </p:spPr>
        <p:txBody>
          <a:bodyPr/>
          <a:lstStyle/>
          <a:p>
            <a:pPr rtl="0" eaLnBrk="1" fontAlgn="base" hangingPunct="1"/>
            <a:r>
              <a:rPr lang="en-US" sz="4400" kern="1200" baseline="0" dirty="0">
                <a:solidFill>
                  <a:srgbClr val="002E5D"/>
                </a:solidFill>
                <a:effectLst/>
                <a:latin typeface="+mj-lt"/>
                <a:ea typeface="+mj-ea"/>
                <a:cs typeface="+mj-cs"/>
              </a:rPr>
              <a:t>Foundational Challenges</a:t>
            </a: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0B6E9-61F3-4D30-8F29-2A1CA4823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635" y="1422179"/>
            <a:ext cx="3926789" cy="5006716"/>
          </a:xfrm>
        </p:spPr>
        <p:txBody>
          <a:bodyPr>
            <a:normAutofit/>
          </a:bodyPr>
          <a:lstStyle/>
          <a:p>
            <a:r>
              <a:rPr lang="en-US" sz="2400" dirty="0"/>
              <a:t>Optimizing salt selection for MSRs requires characterization of thermophysical properties</a:t>
            </a:r>
          </a:p>
          <a:p>
            <a:pPr lvl="1"/>
            <a:r>
              <a:rPr lang="en-US" sz="2000" dirty="0"/>
              <a:t>Viscosity</a:t>
            </a:r>
          </a:p>
          <a:p>
            <a:pPr lvl="1"/>
            <a:r>
              <a:rPr lang="en-US" sz="2000" dirty="0"/>
              <a:t>Density</a:t>
            </a:r>
          </a:p>
          <a:p>
            <a:pPr lvl="1"/>
            <a:r>
              <a:rPr lang="en-US" sz="2000" dirty="0"/>
              <a:t>Heat Capacity</a:t>
            </a:r>
          </a:p>
          <a:p>
            <a:pPr lvl="1"/>
            <a:r>
              <a:rPr lang="en-US" sz="2000" dirty="0"/>
              <a:t>Thermal Conductivity</a:t>
            </a:r>
          </a:p>
          <a:p>
            <a:r>
              <a:rPr lang="en-US" sz="2400" dirty="0"/>
              <a:t>If measurements can’t serve as a shortcut, models can provide parameterized support</a:t>
            </a:r>
            <a:endParaRPr lang="en-US" sz="1800" dirty="0"/>
          </a:p>
          <a:p>
            <a:r>
              <a:rPr lang="en-US" sz="2400" dirty="0"/>
              <a:t>Models require validation with measurements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549733C-14C0-48A3-B177-E64ABEC146AF}"/>
              </a:ext>
            </a:extLst>
          </p:cNvPr>
          <p:cNvGrpSpPr>
            <a:grpSpLocks noChangeAspect="1"/>
          </p:cNvGrpSpPr>
          <p:nvPr/>
        </p:nvGrpSpPr>
        <p:grpSpPr>
          <a:xfrm>
            <a:off x="4528119" y="123707"/>
            <a:ext cx="7275425" cy="6265742"/>
            <a:chOff x="4416216" y="119975"/>
            <a:chExt cx="7579641" cy="6684418"/>
          </a:xfrm>
        </p:grpSpPr>
        <p:graphicFrame>
          <p:nvGraphicFramePr>
            <p:cNvPr id="33" name="Diagram 32">
              <a:extLst>
                <a:ext uri="{FF2B5EF4-FFF2-40B4-BE49-F238E27FC236}">
                  <a16:creationId xmlns:a16="http://schemas.microsoft.com/office/drawing/2014/main" id="{8394BEEE-595B-47AA-BB0B-FBB6F3653949}"/>
                </a:ext>
              </a:extLst>
            </p:cNvPr>
            <p:cNvGraphicFramePr/>
            <p:nvPr/>
          </p:nvGraphicFramePr>
          <p:xfrm>
            <a:off x="4416216" y="119975"/>
            <a:ext cx="7579641" cy="468945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48F6889-DD71-4527-BE21-721A79972990}"/>
                </a:ext>
              </a:extLst>
            </p:cNvPr>
            <p:cNvSpPr txBox="1"/>
            <p:nvPr/>
          </p:nvSpPr>
          <p:spPr>
            <a:xfrm>
              <a:off x="8234400" y="5432343"/>
              <a:ext cx="1418763" cy="452432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300" dirty="0">
                  <a:latin typeface="+mn-lt"/>
                </a:rPr>
                <a:t>Bulk property measurements</a:t>
              </a:r>
            </a:p>
          </p:txBody>
        </p:sp>
        <p:sp>
          <p:nvSpPr>
            <p:cNvPr id="35" name="Arrow: Down 34">
              <a:extLst>
                <a:ext uri="{FF2B5EF4-FFF2-40B4-BE49-F238E27FC236}">
                  <a16:creationId xmlns:a16="http://schemas.microsoft.com/office/drawing/2014/main" id="{3C79EBE1-F12A-4BF6-BAC2-5F8CD011FC98}"/>
                </a:ext>
              </a:extLst>
            </p:cNvPr>
            <p:cNvSpPr/>
            <p:nvPr/>
          </p:nvSpPr>
          <p:spPr>
            <a:xfrm rot="10800000">
              <a:off x="8559393" y="2910011"/>
              <a:ext cx="695379" cy="2446448"/>
            </a:xfrm>
            <a:prstGeom prst="downArrow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50000"/>
                </a:schemeClr>
              </a:solidFill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058D055-04A0-40A7-ACFD-7BDE4D3A7345}"/>
                </a:ext>
              </a:extLst>
            </p:cNvPr>
            <p:cNvSpPr txBox="1"/>
            <p:nvPr/>
          </p:nvSpPr>
          <p:spPr>
            <a:xfrm>
              <a:off x="6914908" y="5398502"/>
              <a:ext cx="1532251" cy="632482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300" dirty="0">
                  <a:latin typeface="+mn-lt"/>
                </a:rPr>
                <a:t>Property estimation,</a:t>
              </a:r>
            </a:p>
            <a:p>
              <a:pPr algn="ctr">
                <a:lnSpc>
                  <a:spcPct val="90000"/>
                </a:lnSpc>
              </a:pPr>
              <a:r>
                <a:rPr lang="en-US" sz="1300" dirty="0">
                  <a:latin typeface="+mn-lt"/>
                </a:rPr>
                <a:t>Fitting methods</a:t>
              </a:r>
            </a:p>
          </p:txBody>
        </p:sp>
        <p:sp>
          <p:nvSpPr>
            <p:cNvPr id="37" name="Arrow: Down 36">
              <a:extLst>
                <a:ext uri="{FF2B5EF4-FFF2-40B4-BE49-F238E27FC236}">
                  <a16:creationId xmlns:a16="http://schemas.microsoft.com/office/drawing/2014/main" id="{13A23712-10AA-4730-9981-0E862CBA528C}"/>
                </a:ext>
              </a:extLst>
            </p:cNvPr>
            <p:cNvSpPr/>
            <p:nvPr/>
          </p:nvSpPr>
          <p:spPr>
            <a:xfrm rot="10800000">
              <a:off x="7327247" y="3437716"/>
              <a:ext cx="695379" cy="1918743"/>
            </a:xfrm>
            <a:prstGeom prst="downArrow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50000"/>
                </a:schemeClr>
              </a:solidFill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6108F3D-103A-42AB-8F6D-57713EA0DE5E}"/>
                </a:ext>
              </a:extLst>
            </p:cNvPr>
            <p:cNvSpPr txBox="1"/>
            <p:nvPr/>
          </p:nvSpPr>
          <p:spPr>
            <a:xfrm>
              <a:off x="4730473" y="5559682"/>
              <a:ext cx="2194559" cy="272382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300" dirty="0">
                  <a:latin typeface="+mn-lt"/>
                </a:rPr>
                <a:t>Liquid thermal theories</a:t>
              </a:r>
            </a:p>
          </p:txBody>
        </p:sp>
        <p:sp>
          <p:nvSpPr>
            <p:cNvPr id="39" name="Arrow: Down 38">
              <a:extLst>
                <a:ext uri="{FF2B5EF4-FFF2-40B4-BE49-F238E27FC236}">
                  <a16:creationId xmlns:a16="http://schemas.microsoft.com/office/drawing/2014/main" id="{20755C48-0296-4DFE-93F3-CA84CEE403BE}"/>
                </a:ext>
              </a:extLst>
            </p:cNvPr>
            <p:cNvSpPr/>
            <p:nvPr/>
          </p:nvSpPr>
          <p:spPr>
            <a:xfrm rot="10800000">
              <a:off x="6052391" y="4006148"/>
              <a:ext cx="695379" cy="1350309"/>
            </a:xfrm>
            <a:prstGeom prst="downArrow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50000"/>
                </a:schemeClr>
              </a:solidFill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Arrow: Down 39">
              <a:extLst>
                <a:ext uri="{FF2B5EF4-FFF2-40B4-BE49-F238E27FC236}">
                  <a16:creationId xmlns:a16="http://schemas.microsoft.com/office/drawing/2014/main" id="{EA3CFFDC-FDE8-48DC-B081-A22736867704}"/>
                </a:ext>
              </a:extLst>
            </p:cNvPr>
            <p:cNvSpPr/>
            <p:nvPr/>
          </p:nvSpPr>
          <p:spPr>
            <a:xfrm rot="10800000">
              <a:off x="4743419" y="4552453"/>
              <a:ext cx="695379" cy="804006"/>
            </a:xfrm>
            <a:prstGeom prst="downArrow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50000"/>
                </a:schemeClr>
              </a:solidFill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algn="l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Arrow: Left-Right 40">
              <a:extLst>
                <a:ext uri="{FF2B5EF4-FFF2-40B4-BE49-F238E27FC236}">
                  <a16:creationId xmlns:a16="http://schemas.microsoft.com/office/drawing/2014/main" id="{780DAC52-E295-4BD4-9367-EAD5ECD1474A}"/>
                </a:ext>
              </a:extLst>
            </p:cNvPr>
            <p:cNvSpPr/>
            <p:nvPr/>
          </p:nvSpPr>
          <p:spPr>
            <a:xfrm>
              <a:off x="4755213" y="6035286"/>
              <a:ext cx="4418887" cy="769107"/>
            </a:xfrm>
            <a:prstGeom prst="leftRightArrow">
              <a:avLst>
                <a:gd name="adj1" fmla="val 59657"/>
                <a:gd name="adj2" fmla="val 50000"/>
              </a:avLst>
            </a:prstGeom>
            <a:solidFill>
              <a:schemeClr val="accent1">
                <a:lumMod val="75000"/>
              </a:schemeClr>
            </a:solidFill>
            <a:ln w="19050">
              <a:solidFill>
                <a:schemeClr val="accent1">
                  <a:lumMod val="75000"/>
                </a:schemeClr>
              </a:solidFill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90000"/>
                </a:lnSpc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551FF4D-D2F7-40B5-A295-EBB57EEF80D5}"/>
                </a:ext>
              </a:extLst>
            </p:cNvPr>
            <p:cNvSpPr txBox="1"/>
            <p:nvPr/>
          </p:nvSpPr>
          <p:spPr>
            <a:xfrm>
              <a:off x="5867376" y="6159347"/>
              <a:ext cx="2194559" cy="512213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2800" dirty="0">
                  <a:solidFill>
                    <a:schemeClr val="bg1"/>
                  </a:solidFill>
                  <a:latin typeface="+mn-lt"/>
                </a:rPr>
                <a:t>Validation</a:t>
              </a:r>
            </a:p>
          </p:txBody>
        </p: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EB81EE39-2891-4FEA-9102-BDD3C648EA6C}"/>
              </a:ext>
            </a:extLst>
          </p:cNvPr>
          <p:cNvSpPr/>
          <p:nvPr/>
        </p:nvSpPr>
        <p:spPr>
          <a:xfrm rot="20454138">
            <a:off x="6872079" y="1557505"/>
            <a:ext cx="2668463" cy="1623054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1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C9030-60FF-41F3-9500-8679DDECE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274320"/>
            <a:ext cx="5145665" cy="859536"/>
          </a:xfrm>
        </p:spPr>
        <p:txBody>
          <a:bodyPr>
            <a:normAutofit fontScale="90000"/>
          </a:bodyPr>
          <a:lstStyle/>
          <a:p>
            <a:pPr rtl="0" eaLnBrk="1" fontAlgn="base" hangingPunct="1"/>
            <a:r>
              <a:rPr lang="en-US" sz="4900" kern="1200" baseline="0" dirty="0">
                <a:solidFill>
                  <a:srgbClr val="002E5D"/>
                </a:solidFill>
                <a:effectLst/>
              </a:rPr>
              <a:t>Thermal</a:t>
            </a:r>
            <a:r>
              <a:rPr lang="en-US" sz="4400" kern="1200" baseline="0" dirty="0">
                <a:solidFill>
                  <a:srgbClr val="002E5D"/>
                </a:solidFill>
                <a:effectLst/>
              </a:rPr>
              <a:t> </a:t>
            </a:r>
            <a:r>
              <a:rPr lang="en-US" sz="4900" kern="1200" baseline="0" dirty="0">
                <a:solidFill>
                  <a:srgbClr val="002E5D"/>
                </a:solidFill>
                <a:effectLst/>
              </a:rPr>
              <a:t>Conductivity</a:t>
            </a: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0B6E9-61F3-4D30-8F29-2A1CA4823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4866" y="421749"/>
            <a:ext cx="3914685" cy="5756360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Thermal conductivity —  </a:t>
            </a:r>
            <a:r>
              <a:rPr lang="en-US" sz="2400" b="1" dirty="0"/>
              <a:t>least measured </a:t>
            </a:r>
            <a:r>
              <a:rPr lang="en-US" sz="2400" dirty="0"/>
              <a:t>with </a:t>
            </a:r>
            <a:r>
              <a:rPr lang="en-US" sz="2400" b="1" dirty="0"/>
              <a:t>largest measurement uncertainty </a:t>
            </a:r>
            <a:r>
              <a:rPr lang="en-US" sz="2400" dirty="0"/>
              <a:t>in the Molten Salt Thermal Properties Database (MSTDB)</a:t>
            </a:r>
            <a:r>
              <a:rPr lang="en-US" sz="2400" baseline="30000" dirty="0"/>
              <a:t>1</a:t>
            </a:r>
            <a:endParaRPr lang="en-US" sz="2400" b="1" dirty="0"/>
          </a:p>
          <a:p>
            <a:pPr>
              <a:spcBef>
                <a:spcPts val="1800"/>
              </a:spcBef>
            </a:pPr>
            <a:r>
              <a:rPr lang="en-US" sz="2400" dirty="0"/>
              <a:t>MSRs predicted to be especially </a:t>
            </a:r>
            <a:r>
              <a:rPr lang="en-US" sz="2400" b="1" dirty="0"/>
              <a:t>sensitive to thermal conductivity</a:t>
            </a:r>
            <a:r>
              <a:rPr lang="en-US" sz="2400" baseline="30000" dirty="0"/>
              <a:t>2,3</a:t>
            </a:r>
            <a:r>
              <a:rPr lang="en-US" sz="2400" dirty="0"/>
              <a:t> 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Need to build confidence in </a:t>
            </a:r>
            <a:r>
              <a:rPr lang="en-US" sz="2400" b="1" dirty="0"/>
              <a:t>thermal conductivity characterization</a:t>
            </a:r>
            <a:r>
              <a:rPr lang="en-US" sz="2400" baseline="30000" dirty="0"/>
              <a:t>34</a:t>
            </a:r>
            <a:endParaRPr lang="en-US" sz="2400" b="1" dirty="0"/>
          </a:p>
          <a:p>
            <a:pPr>
              <a:spcBef>
                <a:spcPts val="1800"/>
              </a:spcBef>
            </a:pPr>
            <a:r>
              <a:rPr lang="en-US" sz="2400" dirty="0"/>
              <a:t>Especially </a:t>
            </a:r>
            <a:r>
              <a:rPr lang="en-US" sz="2400" b="1" dirty="0"/>
              <a:t>lacking actinide measurements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F0E07F3-BBF6-4DF1-ACFA-0BA7F1F8A583}"/>
              </a:ext>
            </a:extLst>
          </p:cNvPr>
          <p:cNvGrpSpPr/>
          <p:nvPr/>
        </p:nvGrpSpPr>
        <p:grpSpPr>
          <a:xfrm>
            <a:off x="3983341" y="3790950"/>
            <a:ext cx="3786485" cy="2913430"/>
            <a:chOff x="3564601" y="2869910"/>
            <a:chExt cx="3782142" cy="3603946"/>
          </a:xfrm>
        </p:grpSpPr>
        <p:graphicFrame>
          <p:nvGraphicFramePr>
            <p:cNvPr id="81" name="Chart 80">
              <a:extLst>
                <a:ext uri="{FF2B5EF4-FFF2-40B4-BE49-F238E27FC236}">
                  <a16:creationId xmlns:a16="http://schemas.microsoft.com/office/drawing/2014/main" id="{A164BF0E-CF14-4C08-B030-E86F1E8D16B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225356212"/>
                </p:ext>
              </p:extLst>
            </p:nvPr>
          </p:nvGraphicFramePr>
          <p:xfrm>
            <a:off x="3564601" y="2869910"/>
            <a:ext cx="3782142" cy="360394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FF4A01C-4D75-4BAA-AB37-30C4579F2B5C}"/>
                </a:ext>
              </a:extLst>
            </p:cNvPr>
            <p:cNvSpPr txBox="1"/>
            <p:nvPr/>
          </p:nvSpPr>
          <p:spPr>
            <a:xfrm>
              <a:off x="5654056" y="4024974"/>
              <a:ext cx="5390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18%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C4D6F30-2CA3-4163-AB92-01F37ABFA525}"/>
                </a:ext>
              </a:extLst>
            </p:cNvPr>
            <p:cNvSpPr txBox="1"/>
            <p:nvPr/>
          </p:nvSpPr>
          <p:spPr>
            <a:xfrm>
              <a:off x="4791040" y="4668733"/>
              <a:ext cx="5390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12%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53D2CB3-97CA-4C5C-AA73-E91CFABB947E}"/>
                </a:ext>
              </a:extLst>
            </p:cNvPr>
            <p:cNvSpPr txBox="1"/>
            <p:nvPr/>
          </p:nvSpPr>
          <p:spPr>
            <a:xfrm>
              <a:off x="6528429" y="4986942"/>
              <a:ext cx="5390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9%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92B4192-505D-482D-A29D-CEAF19AD318B}"/>
                </a:ext>
              </a:extLst>
            </p:cNvPr>
            <p:cNvSpPr txBox="1"/>
            <p:nvPr/>
          </p:nvSpPr>
          <p:spPr>
            <a:xfrm>
              <a:off x="3926446" y="5533614"/>
              <a:ext cx="5390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4%</a:t>
              </a: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9E718B02-576E-4E39-89A3-FF7A17026159}"/>
              </a:ext>
            </a:extLst>
          </p:cNvPr>
          <p:cNvSpPr txBox="1"/>
          <p:nvPr/>
        </p:nvSpPr>
        <p:spPr>
          <a:xfrm>
            <a:off x="340688" y="6490711"/>
            <a:ext cx="36426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+mn-lt"/>
              </a:rPr>
              <a:t>Thermal conductivity measurements of </a:t>
            </a:r>
            <a:r>
              <a:rPr lang="en-US" sz="1100" dirty="0" err="1">
                <a:latin typeface="+mn-lt"/>
              </a:rPr>
              <a:t>LiF</a:t>
            </a:r>
            <a:r>
              <a:rPr lang="en-US" sz="1100" dirty="0">
                <a:latin typeface="+mn-lt"/>
              </a:rPr>
              <a:t> and KCl</a:t>
            </a:r>
            <a:r>
              <a:rPr lang="en-US" sz="1100" baseline="30000" dirty="0"/>
              <a:t>4,5,6,7,8,24</a:t>
            </a:r>
            <a:endParaRPr lang="en-US" sz="1100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CA007-F575-43A1-83A3-E3CF9BC2AA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64" r="1489" b="4400"/>
          <a:stretch/>
        </p:blipFill>
        <p:spPr>
          <a:xfrm>
            <a:off x="126432" y="1745794"/>
            <a:ext cx="3832341" cy="47625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BB3881-F757-0081-ED38-E11A1C1AE2AB}"/>
              </a:ext>
            </a:extLst>
          </p:cNvPr>
          <p:cNvSpPr txBox="1"/>
          <p:nvPr/>
        </p:nvSpPr>
        <p:spPr>
          <a:xfrm>
            <a:off x="5683650" y="6270369"/>
            <a:ext cx="1256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Thermal Conductivity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AB1CBD-0500-41F8-9FC3-DC49FD41FF4B}"/>
              </a:ext>
            </a:extLst>
          </p:cNvPr>
          <p:cNvSpPr txBox="1"/>
          <p:nvPr/>
        </p:nvSpPr>
        <p:spPr>
          <a:xfrm>
            <a:off x="4826541" y="6302403"/>
            <a:ext cx="1256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Viscosity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2EF80F-02D4-2C3C-9710-D8547EFBEBC7}"/>
              </a:ext>
            </a:extLst>
          </p:cNvPr>
          <p:cNvSpPr txBox="1"/>
          <p:nvPr/>
        </p:nvSpPr>
        <p:spPr>
          <a:xfrm>
            <a:off x="3954474" y="6302403"/>
            <a:ext cx="12567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Density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967D35-D7B4-E7FD-5F6E-BBA6791DEE1F}"/>
              </a:ext>
            </a:extLst>
          </p:cNvPr>
          <p:cNvSpPr txBox="1"/>
          <p:nvPr/>
        </p:nvSpPr>
        <p:spPr>
          <a:xfrm>
            <a:off x="6554127" y="6270369"/>
            <a:ext cx="1256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Heat        Capacity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D144111-B901-0925-F560-0D52F4262239}"/>
              </a:ext>
            </a:extLst>
          </p:cNvPr>
          <p:cNvGrpSpPr/>
          <p:nvPr/>
        </p:nvGrpSpPr>
        <p:grpSpPr>
          <a:xfrm>
            <a:off x="4622282" y="736175"/>
            <a:ext cx="2979144" cy="3054775"/>
            <a:chOff x="-1394805" y="2420068"/>
            <a:chExt cx="4039521" cy="372789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A13C876-7F5E-6EA9-1520-C8F7C9D80525}"/>
                </a:ext>
              </a:extLst>
            </p:cNvPr>
            <p:cNvGrpSpPr/>
            <p:nvPr/>
          </p:nvGrpSpPr>
          <p:grpSpPr>
            <a:xfrm>
              <a:off x="-587311" y="2420068"/>
              <a:ext cx="3232027" cy="3727894"/>
              <a:chOff x="4768730" y="3029384"/>
              <a:chExt cx="3232027" cy="3727894"/>
            </a:xfrm>
          </p:grpSpPr>
          <p:graphicFrame>
            <p:nvGraphicFramePr>
              <p:cNvPr id="12" name="Chart 11">
                <a:extLst>
                  <a:ext uri="{FF2B5EF4-FFF2-40B4-BE49-F238E27FC236}">
                    <a16:creationId xmlns:a16="http://schemas.microsoft.com/office/drawing/2014/main" id="{C549D7B6-AC48-FA7A-7B8A-F64F65D9E6D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64083132"/>
                  </p:ext>
                </p:extLst>
              </p:nvPr>
            </p:nvGraphicFramePr>
            <p:xfrm>
              <a:off x="6514443" y="3717685"/>
              <a:ext cx="1430938" cy="1272774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5"/>
              </a:graphicData>
            </a:graphic>
          </p:graphicFrame>
          <p:graphicFrame>
            <p:nvGraphicFramePr>
              <p:cNvPr id="13" name="Chart 12">
                <a:extLst>
                  <a:ext uri="{FF2B5EF4-FFF2-40B4-BE49-F238E27FC236}">
                    <a16:creationId xmlns:a16="http://schemas.microsoft.com/office/drawing/2014/main" id="{C05C0FCD-1C51-AE11-9232-270988588BB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729231754"/>
                  </p:ext>
                </p:extLst>
              </p:nvPr>
            </p:nvGraphicFramePr>
            <p:xfrm>
              <a:off x="5163024" y="4769508"/>
              <a:ext cx="2426286" cy="198777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6"/>
              </a:graphicData>
            </a:graphic>
          </p:graphicFrame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7C903EF-B16E-664F-CBB7-10B57AB67D67}"/>
                  </a:ext>
                </a:extLst>
              </p:cNvPr>
              <p:cNvSpPr txBox="1"/>
              <p:nvPr/>
            </p:nvSpPr>
            <p:spPr>
              <a:xfrm>
                <a:off x="4768730" y="3850479"/>
                <a:ext cx="1910000" cy="901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+mn-lt"/>
                  </a:rPr>
                  <a:t>26 thermal conductivity measurements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4EF739AD-E70A-068A-5A67-1F565F3268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514443" y="4769508"/>
                <a:ext cx="919857" cy="202705"/>
              </a:xfrm>
              <a:prstGeom prst="line">
                <a:avLst/>
              </a:prstGeom>
              <a:ln w="19050">
                <a:solidFill>
                  <a:srgbClr val="FBA89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1CB64FD-187F-A8DB-2C7D-6227C9587597}"/>
                  </a:ext>
                </a:extLst>
              </p:cNvPr>
              <p:cNvSpPr txBox="1"/>
              <p:nvPr/>
            </p:nvSpPr>
            <p:spPr>
              <a:xfrm>
                <a:off x="6449764" y="3029384"/>
                <a:ext cx="1550993" cy="6385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C00000"/>
                    </a:solidFill>
                    <a:latin typeface="+mn-lt"/>
                  </a:rPr>
                  <a:t>5 actinide-bearing salts</a:t>
                </a: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FBB8F4B9-E90E-701B-735A-6475710247D1}"/>
                  </a:ext>
                </a:extLst>
              </p:cNvPr>
              <p:cNvCxnSpPr>
                <a:cxnSpLocks/>
                <a:stCxn id="16" idx="2"/>
              </p:cNvCxnSpPr>
              <p:nvPr/>
            </p:nvCxnSpPr>
            <p:spPr>
              <a:xfrm>
                <a:off x="7225261" y="3667895"/>
                <a:ext cx="110020" cy="279482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51833891-30FF-78FB-3852-5A494A654F7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396064" y="4200403"/>
                <a:ext cx="359491" cy="789411"/>
              </a:xfrm>
              <a:prstGeom prst="line">
                <a:avLst/>
              </a:prstGeom>
              <a:ln w="19050">
                <a:solidFill>
                  <a:srgbClr val="FBA89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F38B10-D924-7BCD-0019-3F79CB33C972}"/>
                </a:ext>
              </a:extLst>
            </p:cNvPr>
            <p:cNvSpPr txBox="1"/>
            <p:nvPr/>
          </p:nvSpPr>
          <p:spPr>
            <a:xfrm>
              <a:off x="-1394805" y="5246534"/>
              <a:ext cx="1798923" cy="901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+mn-lt"/>
                </a:rPr>
                <a:t>820 salt compositions   in MSTDB-TP</a:t>
              </a:r>
              <a:r>
                <a:rPr lang="en-US" sz="1400" baseline="30000" dirty="0"/>
                <a:t>[4]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87588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236E9E-5705-4F5F-9389-42ACE2343142}"/>
              </a:ext>
            </a:extLst>
          </p:cNvPr>
          <p:cNvSpPr/>
          <p:nvPr/>
        </p:nvSpPr>
        <p:spPr>
          <a:xfrm>
            <a:off x="0" y="0"/>
            <a:ext cx="12192000" cy="48519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CB35F5-43CE-43A6-B193-8AFA28E8F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613025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Past Measurement Efforts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2CB9BB-ECB9-46FD-A1FD-C62AB260E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7571A-F99D-4041-8CF7-9C3C88899ED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22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93C27-8E83-7171-952D-F6CD7C73D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Needle Probe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4FF9F764-54E4-1240-4ED0-B5CF7C5E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6" y="922737"/>
            <a:ext cx="6663451" cy="484650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CC7967E-5872-4BB1-B092-031665299F53}"/>
              </a:ext>
            </a:extLst>
          </p:cNvPr>
          <p:cNvGrpSpPr/>
          <p:nvPr/>
        </p:nvGrpSpPr>
        <p:grpSpPr>
          <a:xfrm>
            <a:off x="7334917" y="4202156"/>
            <a:ext cx="4485317" cy="2280846"/>
            <a:chOff x="7334917" y="4202156"/>
            <a:chExt cx="4485317" cy="228084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6FB211D-A711-07FC-30E9-053A11C3C7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1454"/>
            <a:stretch/>
          </p:blipFill>
          <p:spPr>
            <a:xfrm>
              <a:off x="7334917" y="4202156"/>
              <a:ext cx="2288316" cy="228084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E8ACDF7-AE68-C837-BDE9-BCC905EB2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65970" y="4202156"/>
              <a:ext cx="1754264" cy="177296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184FFD9-4F2D-44F0-AF5B-68BA8B9F9BE3}"/>
                </a:ext>
              </a:extLst>
            </p:cNvPr>
            <p:cNvSpPr/>
            <p:nvPr/>
          </p:nvSpPr>
          <p:spPr>
            <a:xfrm>
              <a:off x="8193825" y="5056085"/>
              <a:ext cx="567559" cy="546538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CC1A6F1-8D58-4313-9504-5691D42A5444}"/>
                </a:ext>
              </a:extLst>
            </p:cNvPr>
            <p:cNvCxnSpPr>
              <a:cxnSpLocks/>
            </p:cNvCxnSpPr>
            <p:nvPr/>
          </p:nvCxnSpPr>
          <p:spPr>
            <a:xfrm>
              <a:off x="8765628" y="5602623"/>
              <a:ext cx="1321199" cy="3480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6BA0C3E-876F-4531-819F-768561C43B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1384" y="4216663"/>
              <a:ext cx="1325443" cy="8394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241B0C0-232D-40C7-8F1A-585220C1A36B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98" y="357840"/>
            <a:ext cx="532171" cy="3685707"/>
            <a:chOff x="7086912" y="-922141"/>
            <a:chExt cx="610361" cy="4227238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F13980-5DC4-4709-ADB7-494ABCF33CB0}"/>
                </a:ext>
              </a:extLst>
            </p:cNvPr>
            <p:cNvGrpSpPr/>
            <p:nvPr/>
          </p:nvGrpSpPr>
          <p:grpSpPr>
            <a:xfrm>
              <a:off x="7086912" y="-60034"/>
              <a:ext cx="610361" cy="3365131"/>
              <a:chOff x="3316417" y="3452860"/>
              <a:chExt cx="514323" cy="2835646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C4834103-5E9D-45A9-A0B0-BF1C2BF1A0CF}"/>
                  </a:ext>
                </a:extLst>
              </p:cNvPr>
              <p:cNvGrpSpPr/>
              <p:nvPr/>
            </p:nvGrpSpPr>
            <p:grpSpPr>
              <a:xfrm>
                <a:off x="3316417" y="3452860"/>
                <a:ext cx="514323" cy="2835646"/>
                <a:chOff x="3470301" y="3452860"/>
                <a:chExt cx="514323" cy="2835646"/>
              </a:xfrm>
            </p:grpSpPr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3E3870FF-2BF0-4674-92A4-C2598AB88351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3470301" y="3452860"/>
                  <a:ext cx="514323" cy="2835646"/>
                  <a:chOff x="2435830" y="3413886"/>
                  <a:chExt cx="462338" cy="2549032"/>
                </a:xfrm>
              </p:grpSpPr>
              <p:grpSp>
                <p:nvGrpSpPr>
                  <p:cNvPr id="80" name="Group 79">
                    <a:extLst>
                      <a:ext uri="{FF2B5EF4-FFF2-40B4-BE49-F238E27FC236}">
                        <a16:creationId xmlns:a16="http://schemas.microsoft.com/office/drawing/2014/main" id="{7DB9B24A-5B2B-4D5A-9F72-BC0517C40CE2}"/>
                      </a:ext>
                    </a:extLst>
                  </p:cNvPr>
                  <p:cNvGrpSpPr/>
                  <p:nvPr/>
                </p:nvGrpSpPr>
                <p:grpSpPr>
                  <a:xfrm>
                    <a:off x="2435830" y="3518719"/>
                    <a:ext cx="462338" cy="2444199"/>
                    <a:chOff x="2435830" y="3518719"/>
                    <a:chExt cx="462338" cy="2444199"/>
                  </a:xfrm>
                </p:grpSpPr>
                <p:sp>
                  <p:nvSpPr>
                    <p:cNvPr id="85" name="Oval 84">
                      <a:extLst>
                        <a:ext uri="{FF2B5EF4-FFF2-40B4-BE49-F238E27FC236}">
                          <a16:creationId xmlns:a16="http://schemas.microsoft.com/office/drawing/2014/main" id="{289F6A8A-481B-4C57-84E6-E49258489F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35830" y="3518719"/>
                      <a:ext cx="462337" cy="243434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6" name="Rectangle 85">
                      <a:extLst>
                        <a:ext uri="{FF2B5EF4-FFF2-40B4-BE49-F238E27FC236}">
                          <a16:creationId xmlns:a16="http://schemas.microsoft.com/office/drawing/2014/main" id="{B85F4AAA-59E7-4C25-9225-A9D0F63B19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35831" y="3640436"/>
                      <a:ext cx="462337" cy="2322482"/>
                    </a:xfrm>
                    <a:prstGeom prst="rect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81" name="Oval 80">
                    <a:extLst>
                      <a:ext uri="{FF2B5EF4-FFF2-40B4-BE49-F238E27FC236}">
                        <a16:creationId xmlns:a16="http://schemas.microsoft.com/office/drawing/2014/main" id="{5F9937D2-0828-44BE-A76C-853E5284EDE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502699" y="3413886"/>
                    <a:ext cx="327640" cy="172512"/>
                  </a:xfrm>
                  <a:prstGeom prst="ellipse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2" name="Rectangle 81">
                    <a:extLst>
                      <a:ext uri="{FF2B5EF4-FFF2-40B4-BE49-F238E27FC236}">
                        <a16:creationId xmlns:a16="http://schemas.microsoft.com/office/drawing/2014/main" id="{D7C11198-C210-4495-BFB7-2197609971F2}"/>
                      </a:ext>
                    </a:extLst>
                  </p:cNvPr>
                  <p:cNvSpPr/>
                  <p:nvPr/>
                </p:nvSpPr>
                <p:spPr>
                  <a:xfrm>
                    <a:off x="2502700" y="3501124"/>
                    <a:ext cx="327638" cy="139312"/>
                  </a:xfrm>
                  <a:prstGeom prst="rect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" name="Oval 82">
                    <a:extLst>
                      <a:ext uri="{FF2B5EF4-FFF2-40B4-BE49-F238E27FC236}">
                        <a16:creationId xmlns:a16="http://schemas.microsoft.com/office/drawing/2014/main" id="{C680115D-8E34-4E46-AAC9-FABCE6D1D4E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602181" y="3467248"/>
                    <a:ext cx="128677" cy="67752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tx1"/>
                      </a:gs>
                      <a:gs pos="50000">
                        <a:schemeClr val="bg2">
                          <a:lumMod val="25000"/>
                        </a:schemeClr>
                      </a:gs>
                      <a:gs pos="100000">
                        <a:schemeClr val="bg2">
                          <a:lumMod val="25000"/>
                        </a:schemeClr>
                      </a:gs>
                    </a:gsLst>
                    <a:lin ang="1080000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" name="Oval 83">
                    <a:extLst>
                      <a:ext uri="{FF2B5EF4-FFF2-40B4-BE49-F238E27FC236}">
                        <a16:creationId xmlns:a16="http://schemas.microsoft.com/office/drawing/2014/main" id="{5BE6603D-3C9E-4004-89B4-34A92E2C8F6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502699" y="3548245"/>
                    <a:ext cx="327640" cy="172512"/>
                  </a:xfrm>
                  <a:prstGeom prst="ellipse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B5C8F64E-22B1-4BD4-87BF-773527BBB30A}"/>
                    </a:ext>
                  </a:extLst>
                </p:cNvPr>
                <p:cNvSpPr/>
                <p:nvPr/>
              </p:nvSpPr>
              <p:spPr>
                <a:xfrm>
                  <a:off x="3655889" y="3549907"/>
                  <a:ext cx="143146" cy="2489746"/>
                </a:xfrm>
                <a:prstGeom prst="rect">
                  <a:avLst/>
                </a:prstGeom>
                <a:gradFill>
                  <a:gsLst>
                    <a:gs pos="0">
                      <a:schemeClr val="tx1"/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lin ang="108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Oval 76">
                  <a:extLst>
                    <a:ext uri="{FF2B5EF4-FFF2-40B4-BE49-F238E27FC236}">
                      <a16:creationId xmlns:a16="http://schemas.microsoft.com/office/drawing/2014/main" id="{F629C69C-5D1E-4CA3-968B-21371FE3430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655890" y="6001968"/>
                  <a:ext cx="143145" cy="7537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2">
                        <a:lumMod val="25000"/>
                      </a:schemeClr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8B004C28-061F-4E66-AC77-0770D737B6EC}"/>
                    </a:ext>
                  </a:extLst>
                </p:cNvPr>
                <p:cNvSpPr/>
                <p:nvPr/>
              </p:nvSpPr>
              <p:spPr>
                <a:xfrm>
                  <a:off x="3471709" y="6039653"/>
                  <a:ext cx="511506" cy="248853"/>
                </a:xfrm>
                <a:prstGeom prst="rect">
                  <a:avLst/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Isosceles Triangle 78">
                  <a:extLst>
                    <a:ext uri="{FF2B5EF4-FFF2-40B4-BE49-F238E27FC236}">
                      <a16:creationId xmlns:a16="http://schemas.microsoft.com/office/drawing/2014/main" id="{57E8B6AA-857B-4F46-AE85-00AE7DF85892}"/>
                    </a:ext>
                  </a:extLst>
                </p:cNvPr>
                <p:cNvSpPr/>
                <p:nvPr/>
              </p:nvSpPr>
              <p:spPr>
                <a:xfrm rot="10800000" flipH="1">
                  <a:off x="3655890" y="6039649"/>
                  <a:ext cx="143144" cy="45719"/>
                </a:xfrm>
                <a:prstGeom prst="triangle">
                  <a:avLst/>
                </a:prstGeom>
                <a:gradFill flip="none" rotWithShape="1">
                  <a:gsLst>
                    <a:gs pos="0">
                      <a:schemeClr val="bg2">
                        <a:lumMod val="25000"/>
                      </a:schemeClr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52E41005-B0DE-4376-85F7-E4DF5BE5892E}"/>
                  </a:ext>
                </a:extLst>
              </p:cNvPr>
              <p:cNvGrpSpPr/>
              <p:nvPr/>
            </p:nvGrpSpPr>
            <p:grpSpPr>
              <a:xfrm>
                <a:off x="3500593" y="4396211"/>
                <a:ext cx="144557" cy="1691720"/>
                <a:chOff x="3500593" y="4396211"/>
                <a:chExt cx="144557" cy="1691720"/>
              </a:xfrm>
            </p:grpSpPr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9678D2A5-F70A-4D8E-8500-565CBD0F95E6}"/>
                    </a:ext>
                  </a:extLst>
                </p:cNvPr>
                <p:cNvSpPr/>
                <p:nvPr/>
              </p:nvSpPr>
              <p:spPr>
                <a:xfrm>
                  <a:off x="3500595" y="4432667"/>
                  <a:ext cx="144555" cy="1609545"/>
                </a:xfrm>
                <a:prstGeom prst="rect">
                  <a:avLst/>
                </a:prstGeom>
                <a:blipFill dpi="0" rotWithShape="1">
                  <a:blip r:embed="rId5">
                    <a:alphaModFix amt="54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Chord 72">
                  <a:extLst>
                    <a:ext uri="{FF2B5EF4-FFF2-40B4-BE49-F238E27FC236}">
                      <a16:creationId xmlns:a16="http://schemas.microsoft.com/office/drawing/2014/main" id="{A54BB424-CC27-4B39-845F-38A5CDEA1972}"/>
                    </a:ext>
                  </a:extLst>
                </p:cNvPr>
                <p:cNvSpPr/>
                <p:nvPr/>
              </p:nvSpPr>
              <p:spPr>
                <a:xfrm rot="5400000">
                  <a:off x="3536743" y="4360061"/>
                  <a:ext cx="72258" cy="144557"/>
                </a:xfrm>
                <a:prstGeom prst="chord">
                  <a:avLst>
                    <a:gd name="adj1" fmla="val 5467920"/>
                    <a:gd name="adj2" fmla="val 16138187"/>
                  </a:avLst>
                </a:prstGeom>
                <a:blipFill dpi="0" rotWithShape="1">
                  <a:blip r:embed="rId5">
                    <a:alphaModFix amt="70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4" name="Isosceles Triangle 73">
                  <a:extLst>
                    <a:ext uri="{FF2B5EF4-FFF2-40B4-BE49-F238E27FC236}">
                      <a16:creationId xmlns:a16="http://schemas.microsoft.com/office/drawing/2014/main" id="{DC312B29-1FD3-42A2-ABE6-5B61FBDBF856}"/>
                    </a:ext>
                  </a:extLst>
                </p:cNvPr>
                <p:cNvSpPr/>
                <p:nvPr/>
              </p:nvSpPr>
              <p:spPr>
                <a:xfrm rot="10800000" flipH="1">
                  <a:off x="3501473" y="6042212"/>
                  <a:ext cx="143144" cy="45719"/>
                </a:xfrm>
                <a:prstGeom prst="triangle">
                  <a:avLst/>
                </a:prstGeom>
                <a:blipFill dpi="0" rotWithShape="1">
                  <a:blip r:embed="rId5">
                    <a:alphaModFix amt="54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5864FFC-6507-473D-A7A1-B03B1D385874}"/>
                </a:ext>
              </a:extLst>
            </p:cNvPr>
            <p:cNvGrpSpPr/>
            <p:nvPr/>
          </p:nvGrpSpPr>
          <p:grpSpPr>
            <a:xfrm>
              <a:off x="7262257" y="-922141"/>
              <a:ext cx="259667" cy="3963206"/>
              <a:chOff x="2578890" y="2222863"/>
              <a:chExt cx="218810" cy="3339617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7AAE4F6C-542F-4C88-89D7-45694D63D36E}"/>
                  </a:ext>
                </a:extLst>
              </p:cNvPr>
              <p:cNvGrpSpPr/>
              <p:nvPr/>
            </p:nvGrpSpPr>
            <p:grpSpPr>
              <a:xfrm>
                <a:off x="2649659" y="2940020"/>
                <a:ext cx="77273" cy="2622460"/>
                <a:chOff x="2634877" y="2940020"/>
                <a:chExt cx="77273" cy="262246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FB960592-2E18-4743-8E25-0D7FDFA2B0D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636937" y="5523962"/>
                  <a:ext cx="73152" cy="3851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B893A495-B6A2-4411-95D3-0BA56D583599}"/>
                    </a:ext>
                  </a:extLst>
                </p:cNvPr>
                <p:cNvSpPr/>
                <p:nvPr/>
              </p:nvSpPr>
              <p:spPr>
                <a:xfrm>
                  <a:off x="2634877" y="2940020"/>
                  <a:ext cx="77273" cy="2602164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7C498170-9E92-4ADB-A238-17AFE6C4F97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623957" y="4182663"/>
                <a:ext cx="128677" cy="6775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3C348839-7B03-4A2F-9145-6B9B7FD36939}"/>
                  </a:ext>
                </a:extLst>
              </p:cNvPr>
              <p:cNvSpPr/>
              <p:nvPr/>
            </p:nvSpPr>
            <p:spPr>
              <a:xfrm>
                <a:off x="2623957" y="2318872"/>
                <a:ext cx="128677" cy="189766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800A01B9-5438-4D66-8495-06BA2DE42AE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78890" y="2818430"/>
                <a:ext cx="218810" cy="115215"/>
              </a:xfrm>
              <a:prstGeom prst="ellipse">
                <a:avLst/>
              </a:prstGeom>
              <a:gradFill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887DA57-FB0C-4091-AD21-463E751D0FFE}"/>
                  </a:ext>
                </a:extLst>
              </p:cNvPr>
              <p:cNvSpPr/>
              <p:nvPr/>
            </p:nvSpPr>
            <p:spPr>
              <a:xfrm>
                <a:off x="2578890" y="2276901"/>
                <a:ext cx="218810" cy="603382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ED413A04-965C-463A-A339-D5B4FA464E9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78890" y="2222863"/>
                <a:ext cx="218810" cy="11521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50000">
                    <a:schemeClr val="tx2">
                      <a:lumMod val="40000"/>
                      <a:lumOff val="60000"/>
                    </a:schemeClr>
                  </a:gs>
                  <a:gs pos="100000">
                    <a:schemeClr val="bg2">
                      <a:lumMod val="9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06" name="Picture 105">
            <a:extLst>
              <a:ext uri="{FF2B5EF4-FFF2-40B4-BE49-F238E27FC236}">
                <a16:creationId xmlns:a16="http://schemas.microsoft.com/office/drawing/2014/main" id="{AC017727-CFA9-4CA4-855F-07968B1EFE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684" y="5027334"/>
            <a:ext cx="6846223" cy="1441107"/>
          </a:xfrm>
          <a:prstGeom prst="rect">
            <a:avLst/>
          </a:prstGeom>
        </p:spPr>
      </p:pic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921A9AF2-3198-4AD4-BAC3-51DC84CCDFB9}"/>
              </a:ext>
            </a:extLst>
          </p:cNvPr>
          <p:cNvSpPr/>
          <p:nvPr/>
        </p:nvSpPr>
        <p:spPr>
          <a:xfrm>
            <a:off x="7852756" y="175713"/>
            <a:ext cx="112126" cy="227740"/>
          </a:xfrm>
          <a:custGeom>
            <a:avLst/>
            <a:gdLst>
              <a:gd name="connsiteX0" fmla="*/ 0 w 112126"/>
              <a:gd name="connsiteY0" fmla="*/ 227740 h 227740"/>
              <a:gd name="connsiteX1" fmla="*/ 49877 w 112126"/>
              <a:gd name="connsiteY1" fmla="*/ 50401 h 227740"/>
              <a:gd name="connsiteX2" fmla="*/ 110837 w 112126"/>
              <a:gd name="connsiteY2" fmla="*/ 525 h 227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126" h="227740">
                <a:moveTo>
                  <a:pt x="0" y="227740"/>
                </a:moveTo>
                <a:cubicBezTo>
                  <a:pt x="15702" y="158005"/>
                  <a:pt x="31404" y="88270"/>
                  <a:pt x="49877" y="50401"/>
                </a:cubicBezTo>
                <a:cubicBezTo>
                  <a:pt x="68350" y="12532"/>
                  <a:pt x="120997" y="-3170"/>
                  <a:pt x="110837" y="525"/>
                </a:cubicBezTo>
              </a:path>
            </a:pathLst>
          </a:custGeom>
          <a:noFill/>
          <a:ln w="28575">
            <a:solidFill>
              <a:srgbClr val="7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B950BCEC-5B59-4BE1-A13D-7B3433370DE5}"/>
              </a:ext>
            </a:extLst>
          </p:cNvPr>
          <p:cNvSpPr/>
          <p:nvPr/>
        </p:nvSpPr>
        <p:spPr>
          <a:xfrm>
            <a:off x="7773084" y="149456"/>
            <a:ext cx="79672" cy="260639"/>
          </a:xfrm>
          <a:custGeom>
            <a:avLst/>
            <a:gdLst>
              <a:gd name="connsiteX0" fmla="*/ 29796 w 79672"/>
              <a:gd name="connsiteY0" fmla="*/ 260639 h 260639"/>
              <a:gd name="connsiteX1" fmla="*/ 2087 w 79672"/>
              <a:gd name="connsiteY1" fmla="*/ 127635 h 260639"/>
              <a:gd name="connsiteX2" fmla="*/ 79672 w 79672"/>
              <a:gd name="connsiteY2" fmla="*/ 173 h 260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672" h="260639">
                <a:moveTo>
                  <a:pt x="29796" y="260639"/>
                </a:moveTo>
                <a:cubicBezTo>
                  <a:pt x="11785" y="215842"/>
                  <a:pt x="-6226" y="171046"/>
                  <a:pt x="2087" y="127635"/>
                </a:cubicBezTo>
                <a:cubicBezTo>
                  <a:pt x="10400" y="84224"/>
                  <a:pt x="49192" y="-4445"/>
                  <a:pt x="79672" y="173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48496DE1-B599-4757-8FD6-0B31D538A0DE}"/>
              </a:ext>
            </a:extLst>
          </p:cNvPr>
          <p:cNvSpPr/>
          <p:nvPr/>
        </p:nvSpPr>
        <p:spPr>
          <a:xfrm>
            <a:off x="7879768" y="296184"/>
            <a:ext cx="193964" cy="133004"/>
          </a:xfrm>
          <a:custGeom>
            <a:avLst/>
            <a:gdLst>
              <a:gd name="connsiteX0" fmla="*/ 0 w 193964"/>
              <a:gd name="connsiteY0" fmla="*/ 133004 h 133004"/>
              <a:gd name="connsiteX1" fmla="*/ 49877 w 193964"/>
              <a:gd name="connsiteY1" fmla="*/ 60960 h 133004"/>
              <a:gd name="connsiteX2" fmla="*/ 193964 w 193964"/>
              <a:gd name="connsiteY2" fmla="*/ 0 h 133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964" h="133004">
                <a:moveTo>
                  <a:pt x="0" y="133004"/>
                </a:moveTo>
                <a:cubicBezTo>
                  <a:pt x="8775" y="108065"/>
                  <a:pt x="17550" y="83127"/>
                  <a:pt x="49877" y="60960"/>
                </a:cubicBezTo>
                <a:cubicBezTo>
                  <a:pt x="82204" y="38793"/>
                  <a:pt x="159790" y="8313"/>
                  <a:pt x="193964" y="0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43DB94-AAB1-436F-A177-12FA7F328C8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894" b="10473"/>
          <a:stretch/>
        </p:blipFill>
        <p:spPr>
          <a:xfrm rot="5400000">
            <a:off x="8353971" y="612420"/>
            <a:ext cx="3763333" cy="30405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D68D61-04FF-4E16-88BE-0A32602FF0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4013" y="953123"/>
            <a:ext cx="6198167" cy="387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679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F8FC9-EA89-41F9-947D-B4E2C1A2A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53958"/>
            <a:ext cx="10515600" cy="823912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Measurement Process – Needle Probe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830184-6993-4E73-8254-0B9DAB44E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E27E65-C6B6-49D7-BC22-86A300030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67571A-F99D-4041-8CF7-9C3C88899ED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97" name="Chart 96">
            <a:extLst>
              <a:ext uri="{FF2B5EF4-FFF2-40B4-BE49-F238E27FC236}">
                <a16:creationId xmlns:a16="http://schemas.microsoft.com/office/drawing/2014/main" id="{1A868435-6037-4AA5-8D56-72CFE918CC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5819170"/>
              </p:ext>
            </p:extLst>
          </p:nvPr>
        </p:nvGraphicFramePr>
        <p:xfrm>
          <a:off x="6074993" y="3429627"/>
          <a:ext cx="2722118" cy="26220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56" name="Group 55">
            <a:extLst>
              <a:ext uri="{FF2B5EF4-FFF2-40B4-BE49-F238E27FC236}">
                <a16:creationId xmlns:a16="http://schemas.microsoft.com/office/drawing/2014/main" id="{4AD3469F-7C03-4C0C-8002-D035F9B7718F}"/>
              </a:ext>
            </a:extLst>
          </p:cNvPr>
          <p:cNvGrpSpPr/>
          <p:nvPr/>
        </p:nvGrpSpPr>
        <p:grpSpPr>
          <a:xfrm>
            <a:off x="446471" y="2046236"/>
            <a:ext cx="1817576" cy="4449767"/>
            <a:chOff x="446471" y="2046236"/>
            <a:chExt cx="1817576" cy="4449767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459BE8B1-C929-4400-AAFA-35923E645CD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85618" y="3059328"/>
              <a:ext cx="596162" cy="3436675"/>
              <a:chOff x="2434871" y="3413886"/>
              <a:chExt cx="463297" cy="2670749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9A8B0D39-B310-4ED9-A66B-5E823293F5A5}"/>
                  </a:ext>
                </a:extLst>
              </p:cNvPr>
              <p:cNvGrpSpPr/>
              <p:nvPr/>
            </p:nvGrpSpPr>
            <p:grpSpPr>
              <a:xfrm>
                <a:off x="2434871" y="3518719"/>
                <a:ext cx="463297" cy="2565916"/>
                <a:chOff x="2434871" y="3518719"/>
                <a:chExt cx="463297" cy="2565916"/>
              </a:xfrm>
            </p:grpSpPr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072C6776-8294-4676-96E2-BA41D112215C}"/>
                    </a:ext>
                  </a:extLst>
                </p:cNvPr>
                <p:cNvSpPr/>
                <p:nvPr/>
              </p:nvSpPr>
              <p:spPr>
                <a:xfrm>
                  <a:off x="2435831" y="3640436"/>
                  <a:ext cx="462337" cy="232248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21FB5E67-D774-434F-89B6-3E1BE2E8E68A}"/>
                    </a:ext>
                  </a:extLst>
                </p:cNvPr>
                <p:cNvSpPr/>
                <p:nvPr/>
              </p:nvSpPr>
              <p:spPr>
                <a:xfrm>
                  <a:off x="2434871" y="5841201"/>
                  <a:ext cx="462337" cy="243434"/>
                </a:xfrm>
                <a:prstGeom prst="ellipse">
                  <a:avLst/>
                </a:prstGeom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  <a:lin ang="108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6E80E3C4-730D-4AFC-B279-AFE90D4B2487}"/>
                    </a:ext>
                  </a:extLst>
                </p:cNvPr>
                <p:cNvSpPr/>
                <p:nvPr/>
              </p:nvSpPr>
              <p:spPr>
                <a:xfrm>
                  <a:off x="2435830" y="3518719"/>
                  <a:ext cx="462337" cy="243434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4E4A6D2-D0FB-483F-AAE8-5D40E575C39B}"/>
                  </a:ext>
                </a:extLst>
              </p:cNvPr>
              <p:cNvSpPr/>
              <p:nvPr/>
            </p:nvSpPr>
            <p:spPr>
              <a:xfrm>
                <a:off x="2502700" y="3501124"/>
                <a:ext cx="327638" cy="139312"/>
              </a:xfrm>
              <a:prstGeom prst="rect">
                <a:avLst/>
              </a:prstGeom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46F32D9-7558-46BB-BF8F-529C5CC8DBA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02699" y="3548245"/>
                <a:ext cx="327640" cy="172512"/>
              </a:xfrm>
              <a:prstGeom prst="ellipse">
                <a:avLst/>
              </a:prstGeom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D6C0EB8D-6A8D-4A92-A4D7-8F990FAB90A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02699" y="3413886"/>
                <a:ext cx="327640" cy="172512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7D5A4EBD-BDE6-42E9-8201-3C5F1A7FF8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602181" y="3467248"/>
                <a:ext cx="128677" cy="67752"/>
              </a:xfrm>
              <a:prstGeom prst="ellipse">
                <a:avLst/>
              </a:prstGeom>
              <a:gradFill>
                <a:gsLst>
                  <a:gs pos="0">
                    <a:schemeClr val="tx1"/>
                  </a:gs>
                  <a:gs pos="50000">
                    <a:schemeClr val="bg2">
                      <a:lumMod val="25000"/>
                    </a:schemeClr>
                  </a:gs>
                  <a:gs pos="100000">
                    <a:schemeClr val="bg2">
                      <a:lumMod val="25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AE7EF526-69CB-4EAA-9E00-A2738452350C}"/>
                </a:ext>
              </a:extLst>
            </p:cNvPr>
            <p:cNvGrpSpPr/>
            <p:nvPr/>
          </p:nvGrpSpPr>
          <p:grpSpPr>
            <a:xfrm>
              <a:off x="446471" y="2046236"/>
              <a:ext cx="253102" cy="3863005"/>
              <a:chOff x="2578890" y="2222863"/>
              <a:chExt cx="218810" cy="3339617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55C71C53-0644-458E-B2A2-12D244B0FCDD}"/>
                  </a:ext>
                </a:extLst>
              </p:cNvPr>
              <p:cNvGrpSpPr/>
              <p:nvPr/>
            </p:nvGrpSpPr>
            <p:grpSpPr>
              <a:xfrm>
                <a:off x="2649659" y="2940020"/>
                <a:ext cx="77273" cy="2622460"/>
                <a:chOff x="2634877" y="2940020"/>
                <a:chExt cx="77273" cy="2622460"/>
              </a:xfrm>
            </p:grpSpPr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EC41C861-BBDB-4717-8C3A-3016CC9D116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636937" y="5523962"/>
                  <a:ext cx="73152" cy="3851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09943DC-7AF9-470C-8D2F-6C7530C22790}"/>
                    </a:ext>
                  </a:extLst>
                </p:cNvPr>
                <p:cNvSpPr/>
                <p:nvPr/>
              </p:nvSpPr>
              <p:spPr>
                <a:xfrm>
                  <a:off x="2634877" y="2940020"/>
                  <a:ext cx="77273" cy="2602164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FB8E7996-5997-4E76-9052-EC23356AAA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623957" y="4182663"/>
                <a:ext cx="128677" cy="6775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4C4BB984-628C-454A-986D-143FEC47ECC5}"/>
                  </a:ext>
                </a:extLst>
              </p:cNvPr>
              <p:cNvSpPr/>
              <p:nvPr/>
            </p:nvSpPr>
            <p:spPr>
              <a:xfrm>
                <a:off x="2623957" y="2318872"/>
                <a:ext cx="128677" cy="189766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E57E54EF-4978-4DC6-8F47-754C3BDBC2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78890" y="2818430"/>
                <a:ext cx="218810" cy="115215"/>
              </a:xfrm>
              <a:prstGeom prst="ellipse">
                <a:avLst/>
              </a:prstGeom>
              <a:gradFill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27F8B7B-DCC6-4B40-B252-4E9D2D70AA70}"/>
                  </a:ext>
                </a:extLst>
              </p:cNvPr>
              <p:cNvSpPr/>
              <p:nvPr/>
            </p:nvSpPr>
            <p:spPr>
              <a:xfrm>
                <a:off x="2578890" y="2276901"/>
                <a:ext cx="218810" cy="603382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1E4A617-744F-417D-A405-3C0C357918A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78890" y="2222863"/>
                <a:ext cx="218810" cy="11521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50000">
                    <a:schemeClr val="tx2">
                      <a:lumMod val="40000"/>
                      <a:lumOff val="60000"/>
                    </a:schemeClr>
                  </a:gs>
                  <a:gs pos="100000">
                    <a:schemeClr val="bg2">
                      <a:lumMod val="90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7EEF129D-84D8-4C5D-B8F4-40BE9B4A7B4F}"/>
                </a:ext>
              </a:extLst>
            </p:cNvPr>
            <p:cNvGrpSpPr/>
            <p:nvPr/>
          </p:nvGrpSpPr>
          <p:grpSpPr>
            <a:xfrm>
              <a:off x="1172202" y="2265459"/>
              <a:ext cx="1091845" cy="931992"/>
              <a:chOff x="1444644" y="2970247"/>
              <a:chExt cx="943914" cy="805719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D34CB088-DBF3-4EC5-9282-20C9873D8F3F}"/>
                  </a:ext>
                </a:extLst>
              </p:cNvPr>
              <p:cNvSpPr/>
              <p:nvPr/>
            </p:nvSpPr>
            <p:spPr>
              <a:xfrm>
                <a:off x="2199143" y="2975873"/>
                <a:ext cx="189415" cy="473977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F889926F-031A-4316-9EE9-B36DE4DD0A07}"/>
                  </a:ext>
                </a:extLst>
              </p:cNvPr>
              <p:cNvSpPr/>
              <p:nvPr/>
            </p:nvSpPr>
            <p:spPr>
              <a:xfrm>
                <a:off x="1711210" y="2970247"/>
                <a:ext cx="202505" cy="487815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  <a:alpha val="52000"/>
                </a:schemeClr>
              </a:solidFill>
              <a:ln w="63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CE153BF3-5C2F-44DE-95BE-B778E1CE56D3}"/>
                  </a:ext>
                </a:extLst>
              </p:cNvPr>
              <p:cNvSpPr/>
              <p:nvPr/>
            </p:nvSpPr>
            <p:spPr>
              <a:xfrm>
                <a:off x="1444644" y="3102862"/>
                <a:ext cx="863318" cy="673104"/>
              </a:xfrm>
              <a:custGeom>
                <a:avLst/>
                <a:gdLst>
                  <a:gd name="connsiteX0" fmla="*/ 10701 w 863318"/>
                  <a:gd name="connsiteY0" fmla="*/ 543697 h 673104"/>
                  <a:gd name="connsiteX1" fmla="*/ 10701 w 863318"/>
                  <a:gd name="connsiteY1" fmla="*/ 543697 h 673104"/>
                  <a:gd name="connsiteX2" fmla="*/ 35415 w 863318"/>
                  <a:gd name="connsiteY2" fmla="*/ 358346 h 673104"/>
                  <a:gd name="connsiteX3" fmla="*/ 47772 w 863318"/>
                  <a:gd name="connsiteY3" fmla="*/ 321276 h 673104"/>
                  <a:gd name="connsiteX4" fmla="*/ 84842 w 863318"/>
                  <a:gd name="connsiteY4" fmla="*/ 271849 h 673104"/>
                  <a:gd name="connsiteX5" fmla="*/ 196053 w 863318"/>
                  <a:gd name="connsiteY5" fmla="*/ 172995 h 673104"/>
                  <a:gd name="connsiteX6" fmla="*/ 257836 w 863318"/>
                  <a:gd name="connsiteY6" fmla="*/ 111211 h 673104"/>
                  <a:gd name="connsiteX7" fmla="*/ 369047 w 863318"/>
                  <a:gd name="connsiteY7" fmla="*/ 24714 h 673104"/>
                  <a:gd name="connsiteX8" fmla="*/ 443188 w 863318"/>
                  <a:gd name="connsiteY8" fmla="*/ 0 h 673104"/>
                  <a:gd name="connsiteX9" fmla="*/ 776820 w 863318"/>
                  <a:gd name="connsiteY9" fmla="*/ 12357 h 673104"/>
                  <a:gd name="connsiteX10" fmla="*/ 813891 w 863318"/>
                  <a:gd name="connsiteY10" fmla="*/ 37070 h 673104"/>
                  <a:gd name="connsiteX11" fmla="*/ 863318 w 863318"/>
                  <a:gd name="connsiteY11" fmla="*/ 111211 h 673104"/>
                  <a:gd name="connsiteX12" fmla="*/ 850961 w 863318"/>
                  <a:gd name="connsiteY12" fmla="*/ 308919 h 673104"/>
                  <a:gd name="connsiteX13" fmla="*/ 813891 w 863318"/>
                  <a:gd name="connsiteY13" fmla="*/ 333633 h 673104"/>
                  <a:gd name="connsiteX14" fmla="*/ 356691 w 863318"/>
                  <a:gd name="connsiteY14" fmla="*/ 345989 h 673104"/>
                  <a:gd name="connsiteX15" fmla="*/ 282550 w 863318"/>
                  <a:gd name="connsiteY15" fmla="*/ 383060 h 673104"/>
                  <a:gd name="connsiteX16" fmla="*/ 245480 w 863318"/>
                  <a:gd name="connsiteY16" fmla="*/ 395416 h 673104"/>
                  <a:gd name="connsiteX17" fmla="*/ 171339 w 863318"/>
                  <a:gd name="connsiteY17" fmla="*/ 444843 h 673104"/>
                  <a:gd name="connsiteX18" fmla="*/ 109555 w 863318"/>
                  <a:gd name="connsiteY18" fmla="*/ 506627 h 673104"/>
                  <a:gd name="connsiteX19" fmla="*/ 35415 w 863318"/>
                  <a:gd name="connsiteY19" fmla="*/ 617838 h 673104"/>
                  <a:gd name="connsiteX20" fmla="*/ 10701 w 863318"/>
                  <a:gd name="connsiteY20" fmla="*/ 654908 h 673104"/>
                  <a:gd name="connsiteX21" fmla="*/ 10701 w 863318"/>
                  <a:gd name="connsiteY21" fmla="*/ 543697 h 673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63318" h="673104">
                    <a:moveTo>
                      <a:pt x="10701" y="543697"/>
                    </a:moveTo>
                    <a:lnTo>
                      <a:pt x="10701" y="543697"/>
                    </a:lnTo>
                    <a:cubicBezTo>
                      <a:pt x="20418" y="436813"/>
                      <a:pt x="13583" y="434756"/>
                      <a:pt x="35415" y="358346"/>
                    </a:cubicBezTo>
                    <a:cubicBezTo>
                      <a:pt x="38993" y="345822"/>
                      <a:pt x="41310" y="332585"/>
                      <a:pt x="47772" y="321276"/>
                    </a:cubicBezTo>
                    <a:cubicBezTo>
                      <a:pt x="57990" y="303395"/>
                      <a:pt x="71065" y="287157"/>
                      <a:pt x="84842" y="271849"/>
                    </a:cubicBezTo>
                    <a:cubicBezTo>
                      <a:pt x="148325" y="201312"/>
                      <a:pt x="138892" y="211101"/>
                      <a:pt x="196053" y="172995"/>
                    </a:cubicBezTo>
                    <a:cubicBezTo>
                      <a:pt x="241359" y="105034"/>
                      <a:pt x="196054" y="162695"/>
                      <a:pt x="257836" y="111211"/>
                    </a:cubicBezTo>
                    <a:cubicBezTo>
                      <a:pt x="300482" y="75673"/>
                      <a:pt x="306589" y="45534"/>
                      <a:pt x="369047" y="24714"/>
                    </a:cubicBezTo>
                    <a:lnTo>
                      <a:pt x="443188" y="0"/>
                    </a:lnTo>
                    <a:cubicBezTo>
                      <a:pt x="554399" y="4119"/>
                      <a:pt x="666085" y="1284"/>
                      <a:pt x="776820" y="12357"/>
                    </a:cubicBezTo>
                    <a:cubicBezTo>
                      <a:pt x="791597" y="13835"/>
                      <a:pt x="804111" y="25893"/>
                      <a:pt x="813891" y="37070"/>
                    </a:cubicBezTo>
                    <a:cubicBezTo>
                      <a:pt x="833450" y="59423"/>
                      <a:pt x="863318" y="111211"/>
                      <a:pt x="863318" y="111211"/>
                    </a:cubicBezTo>
                    <a:cubicBezTo>
                      <a:pt x="859199" y="177114"/>
                      <a:pt x="865285" y="244460"/>
                      <a:pt x="850961" y="308919"/>
                    </a:cubicBezTo>
                    <a:cubicBezTo>
                      <a:pt x="847739" y="323416"/>
                      <a:pt x="828700" y="332522"/>
                      <a:pt x="813891" y="333633"/>
                    </a:cubicBezTo>
                    <a:cubicBezTo>
                      <a:pt x="661862" y="345035"/>
                      <a:pt x="509091" y="341870"/>
                      <a:pt x="356691" y="345989"/>
                    </a:cubicBezTo>
                    <a:cubicBezTo>
                      <a:pt x="263508" y="377050"/>
                      <a:pt x="378371" y="335150"/>
                      <a:pt x="282550" y="383060"/>
                    </a:cubicBezTo>
                    <a:cubicBezTo>
                      <a:pt x="270900" y="388885"/>
                      <a:pt x="257837" y="391297"/>
                      <a:pt x="245480" y="395416"/>
                    </a:cubicBezTo>
                    <a:cubicBezTo>
                      <a:pt x="220766" y="411892"/>
                      <a:pt x="187814" y="420129"/>
                      <a:pt x="171339" y="444843"/>
                    </a:cubicBezTo>
                    <a:cubicBezTo>
                      <a:pt x="138388" y="494271"/>
                      <a:pt x="158983" y="473676"/>
                      <a:pt x="109555" y="506627"/>
                    </a:cubicBezTo>
                    <a:lnTo>
                      <a:pt x="35415" y="617838"/>
                    </a:lnTo>
                    <a:lnTo>
                      <a:pt x="10701" y="654908"/>
                    </a:lnTo>
                    <a:cubicBezTo>
                      <a:pt x="-13377" y="727147"/>
                      <a:pt x="10701" y="562232"/>
                      <a:pt x="10701" y="543697"/>
                    </a:cubicBezTo>
                    <a:close/>
                  </a:path>
                </a:pathLst>
              </a:cu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" name="Flowchart: Stored Data 101">
                <a:extLst>
                  <a:ext uri="{FF2B5EF4-FFF2-40B4-BE49-F238E27FC236}">
                    <a16:creationId xmlns:a16="http://schemas.microsoft.com/office/drawing/2014/main" id="{30C1D3CE-CCE2-4B1A-A72C-8CFB654ADEE5}"/>
                  </a:ext>
                </a:extLst>
              </p:cNvPr>
              <p:cNvSpPr/>
              <p:nvPr/>
            </p:nvSpPr>
            <p:spPr>
              <a:xfrm flipH="1">
                <a:off x="1817701" y="2970247"/>
                <a:ext cx="570857" cy="487815"/>
              </a:xfrm>
              <a:prstGeom prst="flowChartOnlineStorage">
                <a:avLst/>
              </a:pr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tint val="66000"/>
                      <a:satMod val="160000"/>
                      <a:alpha val="80000"/>
                    </a:schemeClr>
                  </a:gs>
                  <a:gs pos="50000">
                    <a:schemeClr val="accent1">
                      <a:lumMod val="60000"/>
                      <a:lumOff val="40000"/>
                      <a:tint val="44500"/>
                      <a:satMod val="160000"/>
                      <a:alpha val="67000"/>
                    </a:schemeClr>
                  </a:gs>
                  <a:gs pos="100000">
                    <a:schemeClr val="accent1">
                      <a:lumMod val="60000"/>
                      <a:lumOff val="40000"/>
                      <a:tint val="23500"/>
                      <a:satMod val="160000"/>
                      <a:alpha val="87000"/>
                    </a:schemeClr>
                  </a:gs>
                </a:gsLst>
                <a:lin ang="16200000" scaled="1"/>
                <a:tileRect/>
              </a:gradFill>
              <a:ln w="6350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1AF282D1-CB12-4C02-8CDA-87D09A6353BA}"/>
              </a:ext>
            </a:extLst>
          </p:cNvPr>
          <p:cNvCxnSpPr>
            <a:cxnSpLocks/>
          </p:cNvCxnSpPr>
          <p:nvPr/>
        </p:nvCxnSpPr>
        <p:spPr>
          <a:xfrm>
            <a:off x="1795137" y="4468965"/>
            <a:ext cx="512858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B852A52-960F-48F3-A083-4C6CB499BCBA}"/>
              </a:ext>
            </a:extLst>
          </p:cNvPr>
          <p:cNvGrpSpPr>
            <a:grpSpLocks noChangeAspect="1"/>
          </p:cNvGrpSpPr>
          <p:nvPr/>
        </p:nvGrpSpPr>
        <p:grpSpPr>
          <a:xfrm>
            <a:off x="2671509" y="2107752"/>
            <a:ext cx="2632521" cy="4466926"/>
            <a:chOff x="3325210" y="980808"/>
            <a:chExt cx="3094866" cy="5251445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A2D173B1-F818-41E5-A729-3A7B0D786A5D}"/>
                </a:ext>
              </a:extLst>
            </p:cNvPr>
            <p:cNvGrpSpPr/>
            <p:nvPr/>
          </p:nvGrpSpPr>
          <p:grpSpPr>
            <a:xfrm>
              <a:off x="3325210" y="1994326"/>
              <a:ext cx="717557" cy="3956144"/>
              <a:chOff x="3316417" y="3452860"/>
              <a:chExt cx="514323" cy="2835646"/>
            </a:xfrm>
          </p:grpSpPr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71E23442-9D91-4ADA-8ADB-63C7250F1203}"/>
                  </a:ext>
                </a:extLst>
              </p:cNvPr>
              <p:cNvGrpSpPr/>
              <p:nvPr/>
            </p:nvGrpSpPr>
            <p:grpSpPr>
              <a:xfrm>
                <a:off x="3316417" y="3452860"/>
                <a:ext cx="514323" cy="2835646"/>
                <a:chOff x="3470301" y="3452860"/>
                <a:chExt cx="514323" cy="2835646"/>
              </a:xfrm>
            </p:grpSpPr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5CB527A4-5682-4D0F-8876-34CA35281108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3470301" y="3452860"/>
                  <a:ext cx="514323" cy="2835646"/>
                  <a:chOff x="2435830" y="3413886"/>
                  <a:chExt cx="462338" cy="2549032"/>
                </a:xfrm>
              </p:grpSpPr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8F7D2D4B-E49A-4A90-96B0-B5DA30502BE7}"/>
                      </a:ext>
                    </a:extLst>
                  </p:cNvPr>
                  <p:cNvGrpSpPr/>
                  <p:nvPr/>
                </p:nvGrpSpPr>
                <p:grpSpPr>
                  <a:xfrm>
                    <a:off x="2435830" y="3518719"/>
                    <a:ext cx="462338" cy="2444199"/>
                    <a:chOff x="2435830" y="3518719"/>
                    <a:chExt cx="462338" cy="2444199"/>
                  </a:xfrm>
                </p:grpSpPr>
                <p:sp>
                  <p:nvSpPr>
                    <p:cNvPr id="47" name="Oval 46">
                      <a:extLst>
                        <a:ext uri="{FF2B5EF4-FFF2-40B4-BE49-F238E27FC236}">
                          <a16:creationId xmlns:a16="http://schemas.microsoft.com/office/drawing/2014/main" id="{60D3345E-7C2F-47E3-A33F-63EE8ABC56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35830" y="3518719"/>
                      <a:ext cx="462337" cy="243434"/>
                    </a:xfrm>
                    <a:prstGeom prst="ellips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" name="Rectangle 44">
                      <a:extLst>
                        <a:ext uri="{FF2B5EF4-FFF2-40B4-BE49-F238E27FC236}">
                          <a16:creationId xmlns:a16="http://schemas.microsoft.com/office/drawing/2014/main" id="{D55845E8-A1E2-4236-9262-074C5C2111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35831" y="3640436"/>
                      <a:ext cx="462337" cy="2322482"/>
                    </a:xfrm>
                    <a:prstGeom prst="rect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43" name="Oval 42">
                    <a:extLst>
                      <a:ext uri="{FF2B5EF4-FFF2-40B4-BE49-F238E27FC236}">
                        <a16:creationId xmlns:a16="http://schemas.microsoft.com/office/drawing/2014/main" id="{EAA69E9A-9F34-4D3E-946A-833DE20BE41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502699" y="3413886"/>
                    <a:ext cx="327640" cy="172512"/>
                  </a:xfrm>
                  <a:prstGeom prst="ellipse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1" name="Rectangle 40">
                    <a:extLst>
                      <a:ext uri="{FF2B5EF4-FFF2-40B4-BE49-F238E27FC236}">
                        <a16:creationId xmlns:a16="http://schemas.microsoft.com/office/drawing/2014/main" id="{EFEC161A-CC83-4DF8-AAAB-8D1A0AD4D4CF}"/>
                      </a:ext>
                    </a:extLst>
                  </p:cNvPr>
                  <p:cNvSpPr/>
                  <p:nvPr/>
                </p:nvSpPr>
                <p:spPr>
                  <a:xfrm>
                    <a:off x="2502700" y="3501124"/>
                    <a:ext cx="327638" cy="139312"/>
                  </a:xfrm>
                  <a:prstGeom prst="rect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AA06E154-4175-4EB7-B791-6B1562EFFF9C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602181" y="3467248"/>
                    <a:ext cx="128677" cy="67752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tx1"/>
                      </a:gs>
                      <a:gs pos="50000">
                        <a:schemeClr val="bg2">
                          <a:lumMod val="25000"/>
                        </a:schemeClr>
                      </a:gs>
                      <a:gs pos="100000">
                        <a:schemeClr val="bg2">
                          <a:lumMod val="25000"/>
                        </a:schemeClr>
                      </a:gs>
                    </a:gsLst>
                    <a:lin ang="1080000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2" name="Oval 41">
                    <a:extLst>
                      <a:ext uri="{FF2B5EF4-FFF2-40B4-BE49-F238E27FC236}">
                        <a16:creationId xmlns:a16="http://schemas.microsoft.com/office/drawing/2014/main" id="{06CC495B-9C7A-4EF9-83EF-A28034BEF25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502699" y="3548245"/>
                    <a:ext cx="327640" cy="172512"/>
                  </a:xfrm>
                  <a:prstGeom prst="ellipse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71D130B5-52E4-4F90-8655-F05EA16A4690}"/>
                    </a:ext>
                  </a:extLst>
                </p:cNvPr>
                <p:cNvSpPr/>
                <p:nvPr/>
              </p:nvSpPr>
              <p:spPr>
                <a:xfrm>
                  <a:off x="3655889" y="3549907"/>
                  <a:ext cx="143146" cy="2489746"/>
                </a:xfrm>
                <a:prstGeom prst="rect">
                  <a:avLst/>
                </a:prstGeom>
                <a:gradFill>
                  <a:gsLst>
                    <a:gs pos="0">
                      <a:schemeClr val="tx1"/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lin ang="108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D967BB60-23C9-4986-8479-6089DA053CA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655890" y="6001968"/>
                  <a:ext cx="143145" cy="7537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2">
                        <a:lumMod val="25000"/>
                      </a:schemeClr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7604B90D-2603-4262-B58E-CD78601E93BD}"/>
                    </a:ext>
                  </a:extLst>
                </p:cNvPr>
                <p:cNvSpPr/>
                <p:nvPr/>
              </p:nvSpPr>
              <p:spPr>
                <a:xfrm>
                  <a:off x="3471709" y="6039653"/>
                  <a:ext cx="511506" cy="248853"/>
                </a:xfrm>
                <a:prstGeom prst="rect">
                  <a:avLst/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Isosceles Triangle 50">
                  <a:extLst>
                    <a:ext uri="{FF2B5EF4-FFF2-40B4-BE49-F238E27FC236}">
                      <a16:creationId xmlns:a16="http://schemas.microsoft.com/office/drawing/2014/main" id="{9A48C1BE-8A98-4A2B-958C-9B02B53D82CD}"/>
                    </a:ext>
                  </a:extLst>
                </p:cNvPr>
                <p:cNvSpPr/>
                <p:nvPr/>
              </p:nvSpPr>
              <p:spPr>
                <a:xfrm rot="10800000" flipH="1">
                  <a:off x="3655890" y="6039649"/>
                  <a:ext cx="143144" cy="45719"/>
                </a:xfrm>
                <a:prstGeom prst="triangle">
                  <a:avLst/>
                </a:prstGeom>
                <a:gradFill flip="none" rotWithShape="1">
                  <a:gsLst>
                    <a:gs pos="0">
                      <a:schemeClr val="bg2">
                        <a:lumMod val="25000"/>
                      </a:schemeClr>
                    </a:gs>
                    <a:gs pos="5000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53650A87-79BC-4E88-BB08-A7F4E6745923}"/>
                  </a:ext>
                </a:extLst>
              </p:cNvPr>
              <p:cNvGrpSpPr/>
              <p:nvPr/>
            </p:nvGrpSpPr>
            <p:grpSpPr>
              <a:xfrm>
                <a:off x="3500593" y="4396211"/>
                <a:ext cx="144557" cy="1691720"/>
                <a:chOff x="3500593" y="4396211"/>
                <a:chExt cx="144557" cy="1691720"/>
              </a:xfrm>
            </p:grpSpPr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A43C0D41-0D95-411D-B460-618536C48E07}"/>
                    </a:ext>
                  </a:extLst>
                </p:cNvPr>
                <p:cNvSpPr/>
                <p:nvPr/>
              </p:nvSpPr>
              <p:spPr>
                <a:xfrm>
                  <a:off x="3500595" y="4432667"/>
                  <a:ext cx="144555" cy="1609545"/>
                </a:xfrm>
                <a:prstGeom prst="rect">
                  <a:avLst/>
                </a:prstGeom>
                <a:blipFill dpi="0" rotWithShape="1">
                  <a:blip r:embed="rId4">
                    <a:alphaModFix amt="54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Chord 82">
                  <a:extLst>
                    <a:ext uri="{FF2B5EF4-FFF2-40B4-BE49-F238E27FC236}">
                      <a16:creationId xmlns:a16="http://schemas.microsoft.com/office/drawing/2014/main" id="{97C97C79-969D-400E-9D43-B117B50010DA}"/>
                    </a:ext>
                  </a:extLst>
                </p:cNvPr>
                <p:cNvSpPr/>
                <p:nvPr/>
              </p:nvSpPr>
              <p:spPr>
                <a:xfrm rot="5400000">
                  <a:off x="3536743" y="4360061"/>
                  <a:ext cx="72258" cy="144557"/>
                </a:xfrm>
                <a:prstGeom prst="chord">
                  <a:avLst>
                    <a:gd name="adj1" fmla="val 5467920"/>
                    <a:gd name="adj2" fmla="val 16138187"/>
                  </a:avLst>
                </a:prstGeom>
                <a:blipFill dpi="0" rotWithShape="1">
                  <a:blip r:embed="rId4">
                    <a:alphaModFix amt="70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5" name="Isosceles Triangle 84">
                  <a:extLst>
                    <a:ext uri="{FF2B5EF4-FFF2-40B4-BE49-F238E27FC236}">
                      <a16:creationId xmlns:a16="http://schemas.microsoft.com/office/drawing/2014/main" id="{BB969337-F6FF-4077-9E57-8744B8B9AB29}"/>
                    </a:ext>
                  </a:extLst>
                </p:cNvPr>
                <p:cNvSpPr/>
                <p:nvPr/>
              </p:nvSpPr>
              <p:spPr>
                <a:xfrm rot="10800000" flipH="1">
                  <a:off x="3501473" y="6042212"/>
                  <a:ext cx="143144" cy="45719"/>
                </a:xfrm>
                <a:prstGeom prst="triangle">
                  <a:avLst/>
                </a:prstGeom>
                <a:blipFill dpi="0" rotWithShape="1">
                  <a:blip r:embed="rId4">
                    <a:alphaModFix amt="54000"/>
                  </a:blip>
                  <a:srcRect/>
                  <a:tile tx="0" ty="0" sx="100000" sy="100000" flip="none" algn="tl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26986B81-DC2C-4294-B893-62AEFBCB4777}"/>
                </a:ext>
              </a:extLst>
            </p:cNvPr>
            <p:cNvGrpSpPr/>
            <p:nvPr/>
          </p:nvGrpSpPr>
          <p:grpSpPr>
            <a:xfrm>
              <a:off x="3531351" y="980808"/>
              <a:ext cx="305272" cy="4659258"/>
              <a:chOff x="2578890" y="2222863"/>
              <a:chExt cx="218810" cy="3339617"/>
            </a:xfrm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B499A4E-3488-4999-B214-7A23BBD25EB6}"/>
                  </a:ext>
                </a:extLst>
              </p:cNvPr>
              <p:cNvGrpSpPr/>
              <p:nvPr/>
            </p:nvGrpSpPr>
            <p:grpSpPr>
              <a:xfrm>
                <a:off x="2649659" y="2940020"/>
                <a:ext cx="77273" cy="2622460"/>
                <a:chOff x="2634877" y="2940020"/>
                <a:chExt cx="77273" cy="2622460"/>
              </a:xfrm>
            </p:grpSpPr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C37EC2EA-3914-4C02-BBDF-603ABA7EF5A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636937" y="5523962"/>
                  <a:ext cx="73152" cy="3851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58CFA250-38B9-4A39-9EF9-0A899DCAACDF}"/>
                    </a:ext>
                  </a:extLst>
                </p:cNvPr>
                <p:cNvSpPr/>
                <p:nvPr/>
              </p:nvSpPr>
              <p:spPr>
                <a:xfrm>
                  <a:off x="2634877" y="2940020"/>
                  <a:ext cx="77273" cy="2602164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8760F05B-8319-42B7-B916-1447B0AAA41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623957" y="4182663"/>
                <a:ext cx="128677" cy="6775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7FB30E4B-C33A-4B98-BCAA-34E3C24B64A4}"/>
                  </a:ext>
                </a:extLst>
              </p:cNvPr>
              <p:cNvSpPr/>
              <p:nvPr/>
            </p:nvSpPr>
            <p:spPr>
              <a:xfrm>
                <a:off x="2623957" y="2318872"/>
                <a:ext cx="128677" cy="189766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466556CC-CF15-4872-9EA8-CB7F33972C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78890" y="2818430"/>
                <a:ext cx="218810" cy="115215"/>
              </a:xfrm>
              <a:prstGeom prst="ellipse">
                <a:avLst/>
              </a:prstGeom>
              <a:gradFill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F5C18FBC-AB97-4BF3-AC0B-269B71FCE33F}"/>
                  </a:ext>
                </a:extLst>
              </p:cNvPr>
              <p:cNvSpPr/>
              <p:nvPr/>
            </p:nvSpPr>
            <p:spPr>
              <a:xfrm>
                <a:off x="2578890" y="2276901"/>
                <a:ext cx="218810" cy="603382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19521132-AA2B-49E8-A266-E81C20312E9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78890" y="2222863"/>
                <a:ext cx="218810" cy="11521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50000">
                    <a:schemeClr val="tx2">
                      <a:lumMod val="40000"/>
                      <a:lumOff val="60000"/>
                    </a:schemeClr>
                  </a:gs>
                  <a:gs pos="100000">
                    <a:schemeClr val="bg2">
                      <a:lumMod val="90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1C43C0A-F325-491B-BF89-C1C6A001701F}"/>
                </a:ext>
              </a:extLst>
            </p:cNvPr>
            <p:cNvGrpSpPr>
              <a:grpSpLocks/>
            </p:cNvGrpSpPr>
            <p:nvPr/>
          </p:nvGrpSpPr>
          <p:grpSpPr>
            <a:xfrm>
              <a:off x="4487640" y="2011328"/>
              <a:ext cx="1932436" cy="4220925"/>
              <a:chOff x="5303815" y="260167"/>
              <a:chExt cx="1828802" cy="6125107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71F1ACB7-E62F-4E19-8623-0F8852DF8E5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303815" y="260167"/>
                <a:ext cx="1828802" cy="6125107"/>
                <a:chOff x="5145944" y="1395853"/>
                <a:chExt cx="704646" cy="4266546"/>
              </a:xfrm>
            </p:grpSpPr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3E41FD57-859A-437C-962F-BF58DF0A8122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5145944" y="1395853"/>
                  <a:ext cx="704646" cy="4266546"/>
                  <a:chOff x="3442648" y="4574436"/>
                  <a:chExt cx="260448" cy="1576983"/>
                </a:xfrm>
              </p:grpSpPr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D52FF872-2C72-42D1-AD91-05EE76082AA9}"/>
                      </a:ext>
                    </a:extLst>
                  </p:cNvPr>
                  <p:cNvGrpSpPr/>
                  <p:nvPr/>
                </p:nvGrpSpPr>
                <p:grpSpPr>
                  <a:xfrm>
                    <a:off x="3442648" y="4574436"/>
                    <a:ext cx="260448" cy="1576983"/>
                    <a:chOff x="3596532" y="4574436"/>
                    <a:chExt cx="260448" cy="1576983"/>
                  </a:xfrm>
                </p:grpSpPr>
                <p:sp>
                  <p:nvSpPr>
                    <p:cNvPr id="75" name="Rectangle 74">
                      <a:extLst>
                        <a:ext uri="{FF2B5EF4-FFF2-40B4-BE49-F238E27FC236}">
                          <a16:creationId xmlns:a16="http://schemas.microsoft.com/office/drawing/2014/main" id="{609262A6-9DA5-4D0E-B7B5-B2BD366D70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532" y="4574436"/>
                      <a:ext cx="260448" cy="1576983"/>
                    </a:xfrm>
                    <a:prstGeom prst="rect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4" name="Rectangle 63">
                      <a:extLst>
                        <a:ext uri="{FF2B5EF4-FFF2-40B4-BE49-F238E27FC236}">
                          <a16:creationId xmlns:a16="http://schemas.microsoft.com/office/drawing/2014/main" id="{8D9B7441-6D11-46C4-ABBB-6A705A6CDA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5889" y="4574436"/>
                      <a:ext cx="143146" cy="1437622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chemeClr val="tx1"/>
                        </a:gs>
                        <a:gs pos="50000">
                          <a:schemeClr val="bg2">
                            <a:lumMod val="25000"/>
                          </a:schemeClr>
                        </a:gs>
                        <a:gs pos="100000">
                          <a:schemeClr val="bg2">
                            <a:lumMod val="25000"/>
                          </a:schemeClr>
                        </a:gs>
                      </a:gsLst>
                      <a:lin ang="10800000" scaled="1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5" name="Oval 64">
                      <a:extLst>
                        <a:ext uri="{FF2B5EF4-FFF2-40B4-BE49-F238E27FC236}">
                          <a16:creationId xmlns:a16="http://schemas.microsoft.com/office/drawing/2014/main" id="{86EBBC03-12EB-4F93-AF2D-2A1E895E4DF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655890" y="5970772"/>
                      <a:ext cx="143145" cy="75370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chemeClr val="bg2">
                            <a:lumMod val="25000"/>
                          </a:schemeClr>
                        </a:gs>
                        <a:gs pos="50000">
                          <a:schemeClr val="bg2">
                            <a:lumMod val="25000"/>
                          </a:schemeClr>
                        </a:gs>
                        <a:gs pos="100000">
                          <a:schemeClr val="bg2">
                            <a:lumMod val="75000"/>
                          </a:schemeClr>
                        </a:gs>
                      </a:gsLst>
                      <a:lin ang="108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6" name="Rectangle 65">
                      <a:extLst>
                        <a:ext uri="{FF2B5EF4-FFF2-40B4-BE49-F238E27FC236}">
                          <a16:creationId xmlns:a16="http://schemas.microsoft.com/office/drawing/2014/main" id="{35CE67EC-425A-4D80-B354-1EF343D7B6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532" y="6010495"/>
                      <a:ext cx="260448" cy="140924"/>
                    </a:xfrm>
                    <a:prstGeom prst="rect">
                      <a:avLst/>
                    </a:prstGeom>
                    <a:solidFill>
                      <a:schemeClr val="bg2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7" name="Isosceles Triangle 66">
                      <a:extLst>
                        <a:ext uri="{FF2B5EF4-FFF2-40B4-BE49-F238E27FC236}">
                          <a16:creationId xmlns:a16="http://schemas.microsoft.com/office/drawing/2014/main" id="{7348DDA4-4050-403F-B273-10D91E352F46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3656422" y="6008670"/>
                      <a:ext cx="142611" cy="81919"/>
                    </a:xfrm>
                    <a:prstGeom prst="triangle">
                      <a:avLst/>
                    </a:prstGeom>
                    <a:gradFill flip="none" rotWithShape="1">
                      <a:gsLst>
                        <a:gs pos="0">
                          <a:schemeClr val="bg2">
                            <a:lumMod val="25000"/>
                          </a:schemeClr>
                        </a:gs>
                        <a:gs pos="50000">
                          <a:schemeClr val="bg2">
                            <a:lumMod val="25000"/>
                          </a:schemeClr>
                        </a:gs>
                        <a:gs pos="100000">
                          <a:schemeClr val="bg2">
                            <a:lumMod val="75000"/>
                          </a:schemeClr>
                        </a:gs>
                      </a:gsLst>
                      <a:lin ang="108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59" name="Group 58">
                    <a:extLst>
                      <a:ext uri="{FF2B5EF4-FFF2-40B4-BE49-F238E27FC236}">
                        <a16:creationId xmlns:a16="http://schemas.microsoft.com/office/drawing/2014/main" id="{7CA89E25-CC77-4B08-869F-46E08D481148}"/>
                      </a:ext>
                    </a:extLst>
                  </p:cNvPr>
                  <p:cNvGrpSpPr/>
                  <p:nvPr/>
                </p:nvGrpSpPr>
                <p:grpSpPr>
                  <a:xfrm>
                    <a:off x="3500594" y="4574436"/>
                    <a:ext cx="144555" cy="1516153"/>
                    <a:chOff x="3500594" y="4574436"/>
                    <a:chExt cx="144555" cy="1516153"/>
                  </a:xfrm>
                </p:grpSpPr>
                <p:sp>
                  <p:nvSpPr>
                    <p:cNvPr id="60" name="Rectangle 59">
                      <a:extLst>
                        <a:ext uri="{FF2B5EF4-FFF2-40B4-BE49-F238E27FC236}">
                          <a16:creationId xmlns:a16="http://schemas.microsoft.com/office/drawing/2014/main" id="{EC815CBA-0B16-454A-934A-B7390F6177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00594" y="4574436"/>
                      <a:ext cx="144555" cy="1437622"/>
                    </a:xfrm>
                    <a:prstGeom prst="rect">
                      <a:avLst/>
                    </a:prstGeom>
                    <a:blipFill dpi="0" rotWithShape="1">
                      <a:blip r:embed="rId4">
                        <a:alphaModFix amt="54000"/>
                      </a:blip>
                      <a:srcRect/>
                      <a:tile tx="0" ty="0" sx="100000" sy="100000" flip="none" algn="tl"/>
                    </a:blip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2" name="Isosceles Triangle 61">
                      <a:extLst>
                        <a:ext uri="{FF2B5EF4-FFF2-40B4-BE49-F238E27FC236}">
                          <a16:creationId xmlns:a16="http://schemas.microsoft.com/office/drawing/2014/main" id="{25502FB9-42CA-439D-9AB9-74B5ABAD0A24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3501473" y="6012058"/>
                      <a:ext cx="143144" cy="78531"/>
                    </a:xfrm>
                    <a:prstGeom prst="triangle">
                      <a:avLst/>
                    </a:prstGeom>
                    <a:blipFill dpi="0" rotWithShape="1">
                      <a:blip r:embed="rId4">
                        <a:alphaModFix amt="54000"/>
                      </a:blip>
                      <a:srcRect/>
                      <a:tile tx="0" ty="0" sx="100000" sy="100000" flip="none" algn="tl"/>
                    </a:blip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990F09CD-51A0-49BF-9E8F-9979A95CC37F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5326104" y="1395853"/>
                  <a:ext cx="348137" cy="4072068"/>
                  <a:chOff x="2623957" y="4070897"/>
                  <a:chExt cx="128677" cy="1505100"/>
                </a:xfrm>
              </p:grpSpPr>
              <p:grpSp>
                <p:nvGrpSpPr>
                  <p:cNvPr id="77" name="Group 76">
                    <a:extLst>
                      <a:ext uri="{FF2B5EF4-FFF2-40B4-BE49-F238E27FC236}">
                        <a16:creationId xmlns:a16="http://schemas.microsoft.com/office/drawing/2014/main" id="{0DF435D2-E8A8-4110-827B-3A0C0974D183}"/>
                      </a:ext>
                    </a:extLst>
                  </p:cNvPr>
                  <p:cNvGrpSpPr/>
                  <p:nvPr/>
                </p:nvGrpSpPr>
                <p:grpSpPr>
                  <a:xfrm>
                    <a:off x="2649659" y="4070897"/>
                    <a:ext cx="77806" cy="1505100"/>
                    <a:chOff x="2634877" y="4070897"/>
                    <a:chExt cx="77806" cy="1505100"/>
                  </a:xfrm>
                </p:grpSpPr>
                <p:sp>
                  <p:nvSpPr>
                    <p:cNvPr id="99" name="Oval 98">
                      <a:extLst>
                        <a:ext uri="{FF2B5EF4-FFF2-40B4-BE49-F238E27FC236}">
                          <a16:creationId xmlns:a16="http://schemas.microsoft.com/office/drawing/2014/main" id="{22912928-DB5C-49AA-A774-BF4C7C2565D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635410" y="5398882"/>
                      <a:ext cx="77273" cy="177115"/>
                    </a:xfrm>
                    <a:prstGeom prst="ellipse">
                      <a:avLst/>
                    </a:prstGeom>
                    <a:solidFill>
                      <a:schemeClr val="tx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1" name="Rectangle 100">
                      <a:extLst>
                        <a:ext uri="{FF2B5EF4-FFF2-40B4-BE49-F238E27FC236}">
                          <a16:creationId xmlns:a16="http://schemas.microsoft.com/office/drawing/2014/main" id="{A7289CF4-5E7F-4A8E-A400-DE8D403F22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34877" y="4070897"/>
                      <a:ext cx="77273" cy="432048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chemeClr val="accent3">
                            <a:lumMod val="50000"/>
                          </a:schemeClr>
                        </a:gs>
                        <a:gs pos="5000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3">
                            <a:lumMod val="60000"/>
                            <a:lumOff val="40000"/>
                          </a:schemeClr>
                        </a:gs>
                      </a:gsLst>
                      <a:lin ang="108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78" name="Oval 77">
                    <a:extLst>
                      <a:ext uri="{FF2B5EF4-FFF2-40B4-BE49-F238E27FC236}">
                        <a16:creationId xmlns:a16="http://schemas.microsoft.com/office/drawing/2014/main" id="{9B40D02F-2ADE-4513-B607-A0FF940953C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623957" y="4182663"/>
                    <a:ext cx="128677" cy="67755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3">
                          <a:lumMod val="50000"/>
                        </a:schemeClr>
                      </a:gs>
                      <a:gs pos="5000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3">
                          <a:lumMod val="60000"/>
                          <a:lumOff val="40000"/>
                        </a:schemeClr>
                      </a:gs>
                    </a:gsLst>
                    <a:lin ang="108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" name="Rectangle 78">
                    <a:extLst>
                      <a:ext uri="{FF2B5EF4-FFF2-40B4-BE49-F238E27FC236}">
                        <a16:creationId xmlns:a16="http://schemas.microsoft.com/office/drawing/2014/main" id="{04C4655B-BE5D-4B93-AA20-F1B9D3EE8FF4}"/>
                      </a:ext>
                    </a:extLst>
                  </p:cNvPr>
                  <p:cNvSpPr/>
                  <p:nvPr/>
                </p:nvSpPr>
                <p:spPr>
                  <a:xfrm>
                    <a:off x="2623957" y="4070897"/>
                    <a:ext cx="128677" cy="145644"/>
                  </a:xfrm>
                  <a:prstGeom prst="rect">
                    <a:avLst/>
                  </a:prstGeom>
                  <a:gradFill flip="none" rotWithShape="1">
                    <a:gsLst>
                      <a:gs pos="0">
                        <a:schemeClr val="accent3">
                          <a:lumMod val="50000"/>
                        </a:schemeClr>
                      </a:gs>
                      <a:gs pos="5000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3">
                          <a:lumMod val="60000"/>
                          <a:lumOff val="40000"/>
                        </a:schemeClr>
                      </a:gs>
                    </a:gsLst>
                    <a:lin ang="108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B1440968-6837-4899-8C74-C4B342A1CA22}"/>
                    </a:ext>
                  </a:extLst>
                </p:cNvPr>
                <p:cNvSpPr/>
                <p:nvPr/>
              </p:nvSpPr>
              <p:spPr>
                <a:xfrm>
                  <a:off x="5397084" y="2565395"/>
                  <a:ext cx="209063" cy="2685729"/>
                </a:xfrm>
                <a:prstGeom prst="rec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CF2F1FA5-3755-4E8F-9496-36DD85447424}"/>
                    </a:ext>
                  </a:extLst>
                </p:cNvPr>
                <p:cNvSpPr/>
                <p:nvPr/>
              </p:nvSpPr>
              <p:spPr>
                <a:xfrm>
                  <a:off x="5437913" y="2568370"/>
                  <a:ext cx="127405" cy="268967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BD94B3B8-F0F4-4B65-80E4-4D6B62BDDC63}"/>
                    </a:ext>
                  </a:extLst>
                </p:cNvPr>
                <p:cNvSpPr/>
                <p:nvPr/>
              </p:nvSpPr>
              <p:spPr>
                <a:xfrm>
                  <a:off x="5459650" y="2571687"/>
                  <a:ext cx="83930" cy="2647595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D10F4458-83DF-49A6-B52F-A57A5C96C68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437912" y="5142953"/>
                  <a:ext cx="127406" cy="229523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Oval 111">
                  <a:extLst>
                    <a:ext uri="{FF2B5EF4-FFF2-40B4-BE49-F238E27FC236}">
                      <a16:creationId xmlns:a16="http://schemas.microsoft.com/office/drawing/2014/main" id="{F46BCE55-2101-4358-B1B2-4A9C3D99FDA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459650" y="5093845"/>
                  <a:ext cx="83933" cy="17417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1E78F7E8-C717-487B-95F2-D0A635DAAF8A}"/>
                    </a:ext>
                  </a:extLst>
                </p:cNvPr>
                <p:cNvSpPr/>
                <p:nvPr/>
              </p:nvSpPr>
              <p:spPr>
                <a:xfrm>
                  <a:off x="5473434" y="2571687"/>
                  <a:ext cx="56363" cy="258441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4" name="Oval 113">
                  <a:extLst>
                    <a:ext uri="{FF2B5EF4-FFF2-40B4-BE49-F238E27FC236}">
                      <a16:creationId xmlns:a16="http://schemas.microsoft.com/office/drawing/2014/main" id="{0C3F5A6F-662F-427F-93B7-186FF11F2E8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473434" y="5099761"/>
                  <a:ext cx="56363" cy="11073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E23B3BDF-B028-45F9-A48D-F11866EA79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501615" y="2571687"/>
                  <a:ext cx="0" cy="1329171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AA6DAB4A-2A01-4946-AA24-A7581BFBFC5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395643" y="2512659"/>
                  <a:ext cx="209063" cy="11008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3">
                        <a:lumMod val="5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60000"/>
                        <a:lumOff val="4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871E13A8-A85A-47F9-B412-A5CA018CF0F2}"/>
                  </a:ext>
                </a:extLst>
              </p:cNvPr>
              <p:cNvSpPr/>
              <p:nvPr/>
            </p:nvSpPr>
            <p:spPr>
              <a:xfrm>
                <a:off x="6194683" y="3827300"/>
                <a:ext cx="64443" cy="58163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3CA8DD5-ABE0-4749-94C9-DDD5ADF121F7}"/>
                </a:ext>
              </a:extLst>
            </p:cNvPr>
            <p:cNvSpPr/>
            <p:nvPr/>
          </p:nvSpPr>
          <p:spPr>
            <a:xfrm>
              <a:off x="4498090" y="2011327"/>
              <a:ext cx="1921986" cy="422092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B921E92E-363D-4318-8A05-E908459A968E}"/>
                </a:ext>
              </a:extLst>
            </p:cNvPr>
            <p:cNvSpPr/>
            <p:nvPr/>
          </p:nvSpPr>
          <p:spPr>
            <a:xfrm>
              <a:off x="3428993" y="3614128"/>
              <a:ext cx="497636" cy="2151859"/>
            </a:xfrm>
            <a:prstGeom prst="rect">
              <a:avLst/>
            </a:prstGeom>
            <a:noFill/>
            <a:ln w="127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311866E-2825-4022-89D7-7A96EC7E3C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6629" y="2011328"/>
              <a:ext cx="561011" cy="1602801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65AFE5C1-83DB-4D34-B459-D29EBE085824}"/>
                </a:ext>
              </a:extLst>
            </p:cNvPr>
            <p:cNvCxnSpPr>
              <a:cxnSpLocks/>
            </p:cNvCxnSpPr>
            <p:nvPr/>
          </p:nvCxnSpPr>
          <p:spPr>
            <a:xfrm>
              <a:off x="3926629" y="5765987"/>
              <a:ext cx="571461" cy="466264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6C14D55-3043-4849-A182-F561EB45699D}"/>
              </a:ext>
            </a:extLst>
          </p:cNvPr>
          <p:cNvGrpSpPr/>
          <p:nvPr/>
        </p:nvGrpSpPr>
        <p:grpSpPr>
          <a:xfrm>
            <a:off x="5780877" y="2794185"/>
            <a:ext cx="4540274" cy="362060"/>
            <a:chOff x="6451123" y="2053910"/>
            <a:chExt cx="4540274" cy="362060"/>
          </a:xfrm>
        </p:grpSpPr>
        <p:pic>
          <p:nvPicPr>
            <p:cNvPr id="117" name="Picture 116">
              <a:extLst>
                <a:ext uri="{FF2B5EF4-FFF2-40B4-BE49-F238E27FC236}">
                  <a16:creationId xmlns:a16="http://schemas.microsoft.com/office/drawing/2014/main" id="{68FE5288-5ED4-4499-9842-0FBB6A382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51123" y="2058549"/>
              <a:ext cx="2879597" cy="357421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48C30CAE-55C7-4C1D-A894-23E1EB8D1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73648" y="2053910"/>
              <a:ext cx="1617749" cy="351000"/>
            </a:xfrm>
            <a:prstGeom prst="rect">
              <a:avLst/>
            </a:prstGeom>
          </p:spPr>
        </p:pic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805973C-9EEE-4867-B0B9-FA6B069AE2E2}"/>
              </a:ext>
            </a:extLst>
          </p:cNvPr>
          <p:cNvSpPr/>
          <p:nvPr/>
        </p:nvSpPr>
        <p:spPr>
          <a:xfrm>
            <a:off x="6980888" y="3841567"/>
            <a:ext cx="1551709" cy="1326973"/>
          </a:xfrm>
          <a:custGeom>
            <a:avLst/>
            <a:gdLst>
              <a:gd name="connsiteX0" fmla="*/ 0 w 1551709"/>
              <a:gd name="connsiteY0" fmla="*/ 1950720 h 1950720"/>
              <a:gd name="connsiteX1" fmla="*/ 182880 w 1551709"/>
              <a:gd name="connsiteY1" fmla="*/ 1884218 h 1950720"/>
              <a:gd name="connsiteX2" fmla="*/ 371302 w 1551709"/>
              <a:gd name="connsiteY2" fmla="*/ 1734589 h 1950720"/>
              <a:gd name="connsiteX3" fmla="*/ 487680 w 1551709"/>
              <a:gd name="connsiteY3" fmla="*/ 1557250 h 1950720"/>
              <a:gd name="connsiteX4" fmla="*/ 554182 w 1551709"/>
              <a:gd name="connsiteY4" fmla="*/ 1424247 h 1950720"/>
              <a:gd name="connsiteX5" fmla="*/ 886691 w 1551709"/>
              <a:gd name="connsiteY5" fmla="*/ 598516 h 1950720"/>
              <a:gd name="connsiteX6" fmla="*/ 969818 w 1551709"/>
              <a:gd name="connsiteY6" fmla="*/ 393469 h 1950720"/>
              <a:gd name="connsiteX7" fmla="*/ 1075113 w 1551709"/>
              <a:gd name="connsiteY7" fmla="*/ 238298 h 1950720"/>
              <a:gd name="connsiteX8" fmla="*/ 1191491 w 1551709"/>
              <a:gd name="connsiteY8" fmla="*/ 133003 h 1950720"/>
              <a:gd name="connsiteX9" fmla="*/ 1280160 w 1551709"/>
              <a:gd name="connsiteY9" fmla="*/ 83127 h 1950720"/>
              <a:gd name="connsiteX10" fmla="*/ 1368829 w 1551709"/>
              <a:gd name="connsiteY10" fmla="*/ 44334 h 1950720"/>
              <a:gd name="connsiteX11" fmla="*/ 1440873 w 1551709"/>
              <a:gd name="connsiteY11" fmla="*/ 22167 h 1950720"/>
              <a:gd name="connsiteX12" fmla="*/ 1551709 w 1551709"/>
              <a:gd name="connsiteY12" fmla="*/ 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51709" h="1950720">
                <a:moveTo>
                  <a:pt x="0" y="1950720"/>
                </a:moveTo>
                <a:cubicBezTo>
                  <a:pt x="60498" y="1935480"/>
                  <a:pt x="120996" y="1920240"/>
                  <a:pt x="182880" y="1884218"/>
                </a:cubicBezTo>
                <a:cubicBezTo>
                  <a:pt x="244764" y="1848196"/>
                  <a:pt x="320502" y="1789084"/>
                  <a:pt x="371302" y="1734589"/>
                </a:cubicBezTo>
                <a:cubicBezTo>
                  <a:pt x="422102" y="1680094"/>
                  <a:pt x="457200" y="1608974"/>
                  <a:pt x="487680" y="1557250"/>
                </a:cubicBezTo>
                <a:cubicBezTo>
                  <a:pt x="518160" y="1505526"/>
                  <a:pt x="487680" y="1584036"/>
                  <a:pt x="554182" y="1424247"/>
                </a:cubicBezTo>
                <a:cubicBezTo>
                  <a:pt x="620684" y="1264458"/>
                  <a:pt x="817418" y="770312"/>
                  <a:pt x="886691" y="598516"/>
                </a:cubicBezTo>
                <a:cubicBezTo>
                  <a:pt x="955964" y="426720"/>
                  <a:pt x="938414" y="453505"/>
                  <a:pt x="969818" y="393469"/>
                </a:cubicBezTo>
                <a:cubicBezTo>
                  <a:pt x="1001222" y="333433"/>
                  <a:pt x="1038168" y="281709"/>
                  <a:pt x="1075113" y="238298"/>
                </a:cubicBezTo>
                <a:cubicBezTo>
                  <a:pt x="1112058" y="194887"/>
                  <a:pt x="1157317" y="158865"/>
                  <a:pt x="1191491" y="133003"/>
                </a:cubicBezTo>
                <a:cubicBezTo>
                  <a:pt x="1225666" y="107141"/>
                  <a:pt x="1250604" y="97905"/>
                  <a:pt x="1280160" y="83127"/>
                </a:cubicBezTo>
                <a:cubicBezTo>
                  <a:pt x="1309716" y="68349"/>
                  <a:pt x="1342044" y="54494"/>
                  <a:pt x="1368829" y="44334"/>
                </a:cubicBezTo>
                <a:cubicBezTo>
                  <a:pt x="1395614" y="34174"/>
                  <a:pt x="1410393" y="29556"/>
                  <a:pt x="1440873" y="22167"/>
                </a:cubicBezTo>
                <a:cubicBezTo>
                  <a:pt x="1471353" y="14778"/>
                  <a:pt x="1511531" y="7389"/>
                  <a:pt x="1551709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E5092A3E-3B35-4F5F-8894-CE291BF9E27B}"/>
              </a:ext>
            </a:extLst>
          </p:cNvPr>
          <p:cNvSpPr/>
          <p:nvPr/>
        </p:nvSpPr>
        <p:spPr>
          <a:xfrm>
            <a:off x="7379928" y="2714694"/>
            <a:ext cx="712984" cy="557582"/>
          </a:xfrm>
          <a:prstGeom prst="ellipse">
            <a:avLst/>
          </a:prstGeom>
          <a:noFill/>
          <a:ln w="19050">
            <a:solidFill>
              <a:srgbClr val="FF000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21" name="Chart 120">
            <a:extLst>
              <a:ext uri="{FF2B5EF4-FFF2-40B4-BE49-F238E27FC236}">
                <a16:creationId xmlns:a16="http://schemas.microsoft.com/office/drawing/2014/main" id="{493AF7A3-C6F4-4597-B4E1-A2B7701594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6731144"/>
              </p:ext>
            </p:extLst>
          </p:nvPr>
        </p:nvGraphicFramePr>
        <p:xfrm>
          <a:off x="9300248" y="3350848"/>
          <a:ext cx="2687867" cy="2700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0E5E01C2-7DC3-4453-A4EB-024072D7A242}"/>
              </a:ext>
            </a:extLst>
          </p:cNvPr>
          <p:cNvCxnSpPr>
            <a:cxnSpLocks/>
          </p:cNvCxnSpPr>
          <p:nvPr/>
        </p:nvCxnSpPr>
        <p:spPr>
          <a:xfrm>
            <a:off x="5583143" y="4468965"/>
            <a:ext cx="512857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64715752-30FE-4293-814D-7673333EFEAF}"/>
              </a:ext>
            </a:extLst>
          </p:cNvPr>
          <p:cNvCxnSpPr>
            <a:cxnSpLocks/>
          </p:cNvCxnSpPr>
          <p:nvPr/>
        </p:nvCxnSpPr>
        <p:spPr>
          <a:xfrm>
            <a:off x="8762860" y="4468965"/>
            <a:ext cx="512857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C063B1EF-234C-4803-A386-D8B0F9FABEF7}"/>
              </a:ext>
            </a:extLst>
          </p:cNvPr>
          <p:cNvCxnSpPr>
            <a:cxnSpLocks/>
          </p:cNvCxnSpPr>
          <p:nvPr/>
        </p:nvCxnSpPr>
        <p:spPr>
          <a:xfrm>
            <a:off x="7987170" y="3272276"/>
            <a:ext cx="324129" cy="577898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B504D517-6AE3-4A95-B5F9-A235F671D4ED}"/>
              </a:ext>
            </a:extLst>
          </p:cNvPr>
          <p:cNvSpPr txBox="1"/>
          <p:nvPr/>
        </p:nvSpPr>
        <p:spPr>
          <a:xfrm>
            <a:off x="266569" y="1162130"/>
            <a:ext cx="18330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Prepare salt composition for measurement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411C67AF-BD5A-47FE-89FA-E4A5526ED2D9}"/>
              </a:ext>
            </a:extLst>
          </p:cNvPr>
          <p:cNvSpPr txBox="1"/>
          <p:nvPr/>
        </p:nvSpPr>
        <p:spPr>
          <a:xfrm>
            <a:off x="2690961" y="1162130"/>
            <a:ext cx="26562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Electrically insulated thermocouple measures transient response to Joule heating in heater wire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5E779136-1E46-4BBF-999F-D08C7BBAEBEF}"/>
              </a:ext>
            </a:extLst>
          </p:cNvPr>
          <p:cNvSpPr txBox="1"/>
          <p:nvPr/>
        </p:nvSpPr>
        <p:spPr>
          <a:xfrm>
            <a:off x="5938536" y="1162130"/>
            <a:ext cx="26562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Thermal quadrupoles analytical model is solved for thermal conductivity of salt to match temperature profiles from data and model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9C163C63-D420-47A6-890D-D3D6963006BC}"/>
              </a:ext>
            </a:extLst>
          </p:cNvPr>
          <p:cNvSpPr txBox="1"/>
          <p:nvPr/>
        </p:nvSpPr>
        <p:spPr>
          <a:xfrm>
            <a:off x="9186111" y="1162130"/>
            <a:ext cx="27813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4. Test repeated across temperature range of salt to obtain temperature dependence of salt composition thermal conductivity</a:t>
            </a:r>
          </a:p>
        </p:txBody>
      </p:sp>
    </p:spTree>
    <p:extLst>
      <p:ext uri="{BB962C8B-B14F-4D97-AF65-F5344CB8AC3E}">
        <p14:creationId xmlns:p14="http://schemas.microsoft.com/office/powerpoint/2010/main" val="3469664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B4D2B71-56F8-FBC6-3A1F-ACF979EC7E35}"/>
              </a:ext>
            </a:extLst>
          </p:cNvPr>
          <p:cNvSpPr txBox="1">
            <a:spLocks/>
          </p:cNvSpPr>
          <p:nvPr/>
        </p:nvSpPr>
        <p:spPr bwMode="auto">
          <a:xfrm>
            <a:off x="8377727" y="284118"/>
            <a:ext cx="3405381" cy="4982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88925" indent="-288925" algn="l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7388" indent="-2889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031875" indent="-2889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144588" indent="-1730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482725" indent="-22225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latin typeface="+mn-lt"/>
              </a:rPr>
              <a:t>Diminishing Measurement Accuracy: </a:t>
            </a:r>
          </a:p>
          <a:p>
            <a:pPr>
              <a:spcBef>
                <a:spcPts val="1000"/>
              </a:spcBef>
            </a:pPr>
            <a:r>
              <a:rPr lang="en-US" sz="1600" dirty="0">
                <a:latin typeface="+mn-lt"/>
              </a:rPr>
              <a:t>Analytical model requires accurate system geometry and properties—complicated by deformation, cracked alumina, changes to probe thermal properties over time</a:t>
            </a:r>
          </a:p>
          <a:p>
            <a:pPr>
              <a:spcBef>
                <a:spcPts val="1000"/>
              </a:spcBef>
            </a:pPr>
            <a:r>
              <a:rPr lang="en-US" sz="1600" dirty="0">
                <a:latin typeface="+mn-lt"/>
              </a:rPr>
              <a:t>Needed to better account for these changes in the analytical model</a:t>
            </a:r>
            <a:r>
              <a:rPr lang="en-US" sz="1600" b="1" dirty="0"/>
              <a:t>— needed a calibration approach.</a:t>
            </a:r>
            <a:endParaRPr lang="en-US" sz="1600" dirty="0">
              <a:latin typeface="+mn-lt"/>
            </a:endParaRPr>
          </a:p>
          <a:p>
            <a:pPr>
              <a:spcBef>
                <a:spcPts val="1000"/>
              </a:spcBef>
            </a:pPr>
            <a:r>
              <a:rPr lang="en-US" sz="1600" dirty="0">
                <a:latin typeface="+mn-lt"/>
              </a:rPr>
              <a:t>Difficult to </a:t>
            </a:r>
            <a:r>
              <a:rPr lang="en-US" sz="1600" b="1" dirty="0">
                <a:latin typeface="+mn-lt"/>
              </a:rPr>
              <a:t>maintain clean, repeatable crucible</a:t>
            </a:r>
            <a:r>
              <a:rPr lang="en-US" sz="1600" dirty="0">
                <a:latin typeface="+mn-lt"/>
              </a:rPr>
              <a:t>, which would be especially </a:t>
            </a:r>
            <a:r>
              <a:rPr lang="en-US" sz="1600" b="1" dirty="0">
                <a:latin typeface="+mn-lt"/>
              </a:rPr>
              <a:t>necessary for future actinide-salt tests</a:t>
            </a:r>
          </a:p>
          <a:p>
            <a:pPr marL="0" indent="0">
              <a:spcBef>
                <a:spcPts val="1000"/>
              </a:spcBef>
              <a:buNone/>
            </a:pPr>
            <a:endParaRPr lang="en-US" sz="1800" b="1" dirty="0">
              <a:latin typeface="+mn-lt"/>
            </a:endParaRPr>
          </a:p>
          <a:p>
            <a:pPr marL="0" indent="0">
              <a:spcBef>
                <a:spcPts val="1000"/>
              </a:spcBef>
              <a:buNone/>
            </a:pPr>
            <a:r>
              <a:rPr lang="en-US" sz="1800" b="1" dirty="0">
                <a:latin typeface="+mn-lt"/>
              </a:rPr>
              <a:t>1. Needed a method to determine the internal probe properties</a:t>
            </a:r>
          </a:p>
          <a:p>
            <a:pPr marL="0" indent="0">
              <a:spcBef>
                <a:spcPts val="1000"/>
              </a:spcBef>
              <a:buNone/>
            </a:pPr>
            <a:r>
              <a:rPr lang="en-US" sz="1800" b="1" dirty="0">
                <a:latin typeface="+mn-lt"/>
              </a:rPr>
              <a:t>2. Needed a more repeatable crucible for actinide salts</a:t>
            </a:r>
          </a:p>
          <a:p>
            <a:pPr marL="0" indent="0">
              <a:buNone/>
            </a:pPr>
            <a:endParaRPr lang="en-US" sz="2400" dirty="0">
              <a:latin typeface="+mn-lt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D53E315E-31FB-88E6-68ED-500EEE554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5040304" cy="62397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Needle Probe Challenges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8DC733D-D395-3483-CAD8-151BF5F2F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58" y="1252659"/>
            <a:ext cx="3004999" cy="2037529"/>
          </a:xfrm>
          <a:prstGeom prst="rect">
            <a:avLst/>
          </a:prstGeom>
        </p:spPr>
      </p:pic>
      <p:pic>
        <p:nvPicPr>
          <p:cNvPr id="7" name="Picture 6" descr="A close-up of a pipe&#10;&#10;Description automatically generated with low confidence">
            <a:extLst>
              <a:ext uri="{FF2B5EF4-FFF2-40B4-BE49-F238E27FC236}">
                <a16:creationId xmlns:a16="http://schemas.microsoft.com/office/drawing/2014/main" id="{20B774A5-07F2-B375-2B4F-74C33C668F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092"/>
          <a:stretch/>
        </p:blipFill>
        <p:spPr>
          <a:xfrm rot="5400000">
            <a:off x="5291932" y="1104544"/>
            <a:ext cx="2633889" cy="1495424"/>
          </a:xfrm>
          <a:prstGeom prst="rect">
            <a:avLst/>
          </a:prstGeom>
        </p:spPr>
      </p:pic>
      <p:pic>
        <p:nvPicPr>
          <p:cNvPr id="4" name="Picture 3" descr="Histogram&#10;&#10;Description automatically generated">
            <a:extLst>
              <a:ext uri="{FF2B5EF4-FFF2-40B4-BE49-F238E27FC236}">
                <a16:creationId xmlns:a16="http://schemas.microsoft.com/office/drawing/2014/main" id="{04A9D101-7C41-758A-6DDA-366FFA7E20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02" r="7563"/>
          <a:stretch/>
        </p:blipFill>
        <p:spPr>
          <a:xfrm>
            <a:off x="4065249" y="3374663"/>
            <a:ext cx="3970370" cy="3370998"/>
          </a:xfrm>
          <a:prstGeom prst="rect">
            <a:avLst/>
          </a:prstGeom>
        </p:spPr>
      </p:pic>
      <p:pic>
        <p:nvPicPr>
          <p:cNvPr id="3" name="Picture 2" descr="Chart, line chart, histogram&#10;&#10;Description automatically generated">
            <a:extLst>
              <a:ext uri="{FF2B5EF4-FFF2-40B4-BE49-F238E27FC236}">
                <a16:creationId xmlns:a16="http://schemas.microsoft.com/office/drawing/2014/main" id="{2FAD0095-7560-2787-E012-B89889FF5D6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563"/>
          <a:stretch/>
        </p:blipFill>
        <p:spPr>
          <a:xfrm>
            <a:off x="1624" y="3374663"/>
            <a:ext cx="4154759" cy="3370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AA1891-E7EF-4012-A3F6-42B20AF1D59F}"/>
              </a:ext>
            </a:extLst>
          </p:cNvPr>
          <p:cNvSpPr txBox="1"/>
          <p:nvPr/>
        </p:nvSpPr>
        <p:spPr>
          <a:xfrm>
            <a:off x="1077343" y="898290"/>
            <a:ext cx="2720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Corrosion/Salt Deposition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D65F5D-C604-4AE6-81E4-70C21C351195}"/>
              </a:ext>
            </a:extLst>
          </p:cNvPr>
          <p:cNvSpPr txBox="1"/>
          <p:nvPr/>
        </p:nvSpPr>
        <p:spPr>
          <a:xfrm>
            <a:off x="4687737" y="1852256"/>
            <a:ext cx="1173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Ensuring Probe Alignment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7E0337-2582-442D-9CD3-34DE8DFE5901}"/>
              </a:ext>
            </a:extLst>
          </p:cNvPr>
          <p:cNvSpPr txBox="1"/>
          <p:nvPr/>
        </p:nvSpPr>
        <p:spPr>
          <a:xfrm>
            <a:off x="1366591" y="4086814"/>
            <a:ext cx="15818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Solved Model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DE7B389-02B0-437E-B6E7-0ED739FB09BB}"/>
              </a:ext>
            </a:extLst>
          </p:cNvPr>
          <p:cNvCxnSpPr/>
          <p:nvPr/>
        </p:nvCxnSpPr>
        <p:spPr>
          <a:xfrm>
            <a:off x="1161322" y="4198782"/>
            <a:ext cx="200951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7E062A-4884-4561-B3AF-3C1E6D652723}"/>
              </a:ext>
            </a:extLst>
          </p:cNvPr>
          <p:cNvCxnSpPr/>
          <p:nvPr/>
        </p:nvCxnSpPr>
        <p:spPr>
          <a:xfrm>
            <a:off x="1161322" y="4061927"/>
            <a:ext cx="200951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B14004F-D01D-45FD-A677-8F0F6A02A10B}"/>
              </a:ext>
            </a:extLst>
          </p:cNvPr>
          <p:cNvSpPr txBox="1"/>
          <p:nvPr/>
        </p:nvSpPr>
        <p:spPr>
          <a:xfrm>
            <a:off x="1366591" y="3950635"/>
            <a:ext cx="15818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Initial 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5D8468-0ECD-4C7A-A8A8-E09F280DD3C1}"/>
              </a:ext>
            </a:extLst>
          </p:cNvPr>
          <p:cNvSpPr/>
          <p:nvPr/>
        </p:nvSpPr>
        <p:spPr>
          <a:xfrm>
            <a:off x="1049350" y="3950635"/>
            <a:ext cx="1143343" cy="3670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2DCBA3-3618-43CC-8057-A92BD193C945}"/>
              </a:ext>
            </a:extLst>
          </p:cNvPr>
          <p:cNvSpPr txBox="1"/>
          <p:nvPr/>
        </p:nvSpPr>
        <p:spPr>
          <a:xfrm>
            <a:off x="1288062" y="3374663"/>
            <a:ext cx="2126942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Water, Lumped Probe Model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E8C539-0B59-4024-A2BA-213C97E9AB3E}"/>
              </a:ext>
            </a:extLst>
          </p:cNvPr>
          <p:cNvSpPr txBox="1"/>
          <p:nvPr/>
        </p:nvSpPr>
        <p:spPr>
          <a:xfrm>
            <a:off x="5170993" y="3374662"/>
            <a:ext cx="2126942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Water, 3-Layer Probe Model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D8383F-AFB4-4CE4-925D-116829848046}"/>
              </a:ext>
            </a:extLst>
          </p:cNvPr>
          <p:cNvSpPr txBox="1"/>
          <p:nvPr/>
        </p:nvSpPr>
        <p:spPr>
          <a:xfrm>
            <a:off x="5408656" y="4082690"/>
            <a:ext cx="15818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Solved Model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CEAFE02-2AC5-45D9-AEB3-519047EC9AFD}"/>
              </a:ext>
            </a:extLst>
          </p:cNvPr>
          <p:cNvCxnSpPr/>
          <p:nvPr/>
        </p:nvCxnSpPr>
        <p:spPr>
          <a:xfrm>
            <a:off x="5203387" y="4194658"/>
            <a:ext cx="200951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BE3F980-03DB-4FAF-B009-D9D52FD0236C}"/>
              </a:ext>
            </a:extLst>
          </p:cNvPr>
          <p:cNvCxnSpPr/>
          <p:nvPr/>
        </p:nvCxnSpPr>
        <p:spPr>
          <a:xfrm>
            <a:off x="5203387" y="4057803"/>
            <a:ext cx="200951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D1C38AB-1FA3-498F-A725-F8AB554192FB}"/>
              </a:ext>
            </a:extLst>
          </p:cNvPr>
          <p:cNvSpPr txBox="1"/>
          <p:nvPr/>
        </p:nvSpPr>
        <p:spPr>
          <a:xfrm>
            <a:off x="5408656" y="3946511"/>
            <a:ext cx="15818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Initial Model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FD2D648-B47D-46F6-B835-D8105EFF7A8F}"/>
              </a:ext>
            </a:extLst>
          </p:cNvPr>
          <p:cNvSpPr/>
          <p:nvPr/>
        </p:nvSpPr>
        <p:spPr>
          <a:xfrm>
            <a:off x="5091415" y="3946511"/>
            <a:ext cx="1143343" cy="3670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839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39500</TotalTime>
  <Words>5236</Words>
  <Application>Microsoft Office PowerPoint</Application>
  <PresentationFormat>Widescreen</PresentationFormat>
  <Paragraphs>452</Paragraphs>
  <Slides>30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Century Gothic</vt:lpstr>
      <vt:lpstr>Wingdings</vt:lpstr>
      <vt:lpstr>Office Theme</vt:lpstr>
      <vt:lpstr>Development Toward an In-Situ Thermal Conductivity Measurement Device for MSRs</vt:lpstr>
      <vt:lpstr>Presentation Outline</vt:lpstr>
      <vt:lpstr>Molten Salt Thermal Conductivity</vt:lpstr>
      <vt:lpstr>Foundational Challenges</vt:lpstr>
      <vt:lpstr>Thermal Conductivity</vt:lpstr>
      <vt:lpstr>Past Measurement Efforts</vt:lpstr>
      <vt:lpstr>Needle Probe</vt:lpstr>
      <vt:lpstr>Measurement Process – Needle Probe</vt:lpstr>
      <vt:lpstr>Needle Probe Challenges</vt:lpstr>
      <vt:lpstr>Probe Calibration</vt:lpstr>
      <vt:lpstr>Needle Probe Calibration</vt:lpstr>
      <vt:lpstr>Needle Probe Calibration</vt:lpstr>
      <vt:lpstr>Needle Probe Calibration</vt:lpstr>
      <vt:lpstr>Needle Probe Calibration</vt:lpstr>
      <vt:lpstr>Calibrated Needle Probe</vt:lpstr>
      <vt:lpstr>Further Probe Developments </vt:lpstr>
      <vt:lpstr>Crucible V2</vt:lpstr>
      <vt:lpstr>Potential Prototype Design </vt:lpstr>
      <vt:lpstr>PowerPoint Presentation</vt:lpstr>
      <vt:lpstr>Probe Prototypes</vt:lpstr>
      <vt:lpstr>Conclusions </vt:lpstr>
      <vt:lpstr>Conclusions</vt:lpstr>
      <vt:lpstr>Upcoming Work</vt:lpstr>
      <vt:lpstr>Acknowledgements</vt:lpstr>
      <vt:lpstr>PowerPoint Presentation</vt:lpstr>
      <vt:lpstr>Additional Slides</vt:lpstr>
      <vt:lpstr>Needle Probe</vt:lpstr>
      <vt:lpstr>Needle Probe</vt:lpstr>
      <vt:lpstr>Crucible V2</vt:lpstr>
      <vt:lpstr>Outlook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Advancing Thermal Conductivity Measurement And Modeling For Molten Salts In Gen IV Nuclear Reactors</dc:title>
  <dc:creator>Jacob Numbers</dc:creator>
  <cp:lastModifiedBy>Jacob Numbers</cp:lastModifiedBy>
  <cp:revision>373</cp:revision>
  <dcterms:created xsi:type="dcterms:W3CDTF">2024-05-20T21:27:36Z</dcterms:created>
  <dcterms:modified xsi:type="dcterms:W3CDTF">2025-08-07T22:47:44Z</dcterms:modified>
</cp:coreProperties>
</file>